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57" r:id="rId3"/>
    <p:sldId id="258" r:id="rId4"/>
    <p:sldId id="263" r:id="rId5"/>
    <p:sldId id="264" r:id="rId6"/>
    <p:sldId id="265" r:id="rId7"/>
    <p:sldId id="266" r:id="rId8"/>
    <p:sldId id="267" r:id="rId9"/>
    <p:sldId id="268" r:id="rId10"/>
    <p:sldId id="260" r:id="rId11"/>
    <p:sldId id="269" r:id="rId12"/>
    <p:sldId id="270" r:id="rId13"/>
    <p:sldId id="282" r:id="rId14"/>
    <p:sldId id="272" r:id="rId15"/>
    <p:sldId id="273" r:id="rId16"/>
    <p:sldId id="274" r:id="rId17"/>
    <p:sldId id="261" r:id="rId18"/>
    <p:sldId id="276" r:id="rId19"/>
    <p:sldId id="277" r:id="rId20"/>
    <p:sldId id="278" r:id="rId21"/>
    <p:sldId id="279" r:id="rId22"/>
    <p:sldId id="280" r:id="rId23"/>
    <p:sldId id="283" r:id="rId24"/>
    <p:sldId id="285" r:id="rId25"/>
    <p:sldId id="284" r:id="rId26"/>
    <p:sldId id="286" r:id="rId27"/>
    <p:sldId id="287" r:id="rId28"/>
    <p:sldId id="288" r:id="rId29"/>
    <p:sldId id="292" r:id="rId30"/>
    <p:sldId id="293" r:id="rId31"/>
    <p:sldId id="294" r:id="rId32"/>
    <p:sldId id="291" r:id="rId33"/>
    <p:sldId id="289" r:id="rId34"/>
    <p:sldId id="290" r:id="rId35"/>
    <p:sldId id="281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A11"/>
    <a:srgbClr val="22364B"/>
    <a:srgbClr val="314E6D"/>
    <a:srgbClr val="FFD1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83" d="100"/>
          <a:sy n="83" d="100"/>
        </p:scale>
        <p:origin x="658" y="48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1" d="100"/>
          <a:sy n="61" d="100"/>
        </p:scale>
        <p:origin x="3269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91874D-FE8A-41B1-A8CE-C61B49204D12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5320F7-0A27-4EA8-B5BC-316F1A95882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0EE472-60C1-41EE-929E-510DBBC875A3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DC5657-4F20-411B-9FB5-3171D5DD4F6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C5657-4F20-411B-9FB5-3171D5DD4F6E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C5657-4F20-411B-9FB5-3171D5DD4F6E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F81D6-C625-4320-A14D-38C436E354CF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F81D6-C625-4320-A14D-38C436E354C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C5657-4F20-411B-9FB5-3171D5DD4F6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3896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F81D6-C625-4320-A14D-38C436E354C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F81D6-C625-4320-A14D-38C436E354CF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C5657-4F20-411B-9FB5-3171D5DD4F6E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F81D6-C625-4320-A14D-38C436E354CF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F81D6-C625-4320-A14D-38C436E354CF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C5657-4F20-411B-9FB5-3171D5DD4F6E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C7F81D6-C625-4320-A14D-38C436E354C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5258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396431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74185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59416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2490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9289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9743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C5657-4F20-411B-9FB5-3171D5DD4F6E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88190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456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C5657-4F20-411B-9FB5-3171D5DD4F6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53919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826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4924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5DC5657-4F20-411B-9FB5-3171D5DD4F6E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BFF7C-4827-4FDF-9FDC-17B8A45637F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/>
          <a:srcRect l="16326" t="18182"/>
          <a:stretch>
            <a:fillRect/>
          </a:stretch>
        </p:blipFill>
        <p:spPr>
          <a:xfrm>
            <a:off x="-1" y="0"/>
            <a:ext cx="1249681" cy="9890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/>
          <a:srcRect l="16326" t="18182"/>
          <a:stretch>
            <a:fillRect/>
          </a:stretch>
        </p:blipFill>
        <p:spPr>
          <a:xfrm flipH="1" flipV="1">
            <a:off x="10942319" y="5868980"/>
            <a:ext cx="1249681" cy="989020"/>
          </a:xfrm>
          <a:prstGeom prst="rect">
            <a:avLst/>
          </a:prstGeom>
        </p:spPr>
      </p:pic>
      <p:grpSp>
        <p:nvGrpSpPr>
          <p:cNvPr id="10" name="组合 9"/>
          <p:cNvGrpSpPr/>
          <p:nvPr userDrawn="1"/>
        </p:nvGrpSpPr>
        <p:grpSpPr>
          <a:xfrm>
            <a:off x="11257042" y="208262"/>
            <a:ext cx="934958" cy="533479"/>
            <a:chOff x="11250949" y="578165"/>
            <a:chExt cx="934958" cy="533479"/>
          </a:xfrm>
        </p:grpSpPr>
        <p:sp>
          <p:nvSpPr>
            <p:cNvPr id="11" name="TextBox 1"/>
            <p:cNvSpPr txBox="1"/>
            <p:nvPr/>
          </p:nvSpPr>
          <p:spPr>
            <a:xfrm>
              <a:off x="11250949" y="578165"/>
              <a:ext cx="674865" cy="533479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3810"/>
                </a:lnSpc>
              </a:pPr>
              <a:r>
                <a:rPr lang="en-US" altLang="zh-CN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18" charset="-122"/>
                  <a:ea typeface="微软雅黑" panose="020B0503020204020204" pitchFamily="18" charset="-122"/>
                  <a:cs typeface="微软雅黑" panose="020B0503020204020204" pitchFamily="18" charset="-122"/>
                </a:rPr>
                <a:t>LOGO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12084307" y="683340"/>
              <a:ext cx="101600" cy="338116"/>
            </a:xfrm>
            <a:prstGeom prst="rect">
              <a:avLst/>
            </a:prstGeom>
            <a:solidFill>
              <a:srgbClr val="FFD1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3" name="文本框 12"/>
          <p:cNvSpPr txBox="1"/>
          <p:nvPr userDrawn="1"/>
        </p:nvSpPr>
        <p:spPr>
          <a:xfrm>
            <a:off x="0" y="6858000"/>
            <a:ext cx="3101648" cy="978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</a:rPr>
              <a:t>定制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</a:rPr>
              <a:t>PPT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</a:rPr>
              <a:t>：静水流深工作室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</a:rPr>
              <a:t>QQ</a:t>
            </a: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</a:rPr>
              <a:t>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</a:rPr>
              <a:t>276060523</a:t>
            </a: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</a:rPr>
              <a:t>微信：</a:t>
            </a:r>
            <a:r>
              <a:rPr lang="en-US" altLang="zh-CN" sz="12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</a:rPr>
              <a:t>whishile</a:t>
            </a:r>
            <a:endParaRPr lang="en-US" altLang="zh-CN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</a:rPr>
              <a:t>电话：</a:t>
            </a:r>
            <a:r>
              <a:rPr lang="en-US" altLang="zh-CN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</a:rPr>
              <a:t>18928897164</a:t>
            </a:r>
            <a:endParaRPr lang="zh-CN" altLang="en-US" sz="12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DB135-E2DA-4B6F-B637-2B2C45A4D784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6969C7-E08B-4B51-A256-B745681371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ADB135-E2DA-4B6F-B637-2B2C45A4D784}" type="datetimeFigureOut">
              <a:rPr lang="zh-CN" altLang="en-US" smtClean="0"/>
              <a:t>2020/3/17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6969C7-E08B-4B51-A256-B745681371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https://img.mubu.com/document_image/a18b2c06-5ee6-4bfb-9b88-9c3e5d3e073a-4692502.jpg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https://img.mubu.com/document_image/e8f0724b-112e-4a8d-8072-464c9a9e123f-4692502.jpg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https://img.mubu.com/document_image/5c0f1884-1f85-4de4-b4d5-4bc28d1811d6-4692502.jpg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https://img.mubu.com/document_image/7a704c79-51a6-400d-a0a7-6d99ae97231d-4692502.jpg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https://img.mubu.com/document_image/38f34a67-3f19-4ae8-aee3-3e30a4dc0f19-4692502.jpg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https://img.mubu.com/document_image/ef702079-4b2f-4a33-9d94-b064104dbaaa-4692502.jpg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https://img.mubu.com/document_image/8a08d344-4c8c-406c-9b50-2aa7a99a8a0e-4692502.jpg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https://img.mubu.com/document_image/a21b4822-f399-45ad-9d8d-f18ecc8c5ba3-4692502.jpg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https://img.mubu.com/document_image/b8c0dea2-841e-4e92-aff1-641e13affe6a-4692502.jpg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https://img.mubu.com/document_image/70ff7d5e-93e4-4202-8a82-5897afef34ff-4692502.jpg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hyperlink" Target="https://www.cnblogs.com/peng96/p/11144862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nodejs.org/en/download/releases/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png"/><Relationship Id="rId4" Type="http://schemas.openxmlformats.org/officeDocument/2006/relationships/hyperlink" Target="https://github.com/postmanlabs/newman-reporter-html#readme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csdn.net/qq_35461394/article/details/92788603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https://img.mubu.com/document_image/adebd575-421c-48c1-97bc-424f60273735-4692502.jpg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https://img.mubu.com/document_image/5e20fde4-6119-42ea-be4a-62e9070947a3-4692502.jp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-mrl/p/8980244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 rotWithShape="1">
          <a:blip r:embed="rId5"/>
          <a:srcRect t="5965" b="54270"/>
          <a:stretch>
            <a:fillRect/>
          </a:stretch>
        </p:blipFill>
        <p:spPr>
          <a:xfrm>
            <a:off x="9236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849530" y="1191085"/>
            <a:ext cx="72827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实训一答辩</a:t>
            </a:r>
            <a:endParaRPr lang="zh-CN" altLang="en-US" sz="96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6490910" y="2979202"/>
            <a:ext cx="1107997" cy="696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zh-CN" altLang="en-US" sz="36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杨华</a:t>
            </a:r>
            <a:endParaRPr lang="en-US" altLang="zh-CN" sz="360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916697" y="3922878"/>
            <a:ext cx="1955844" cy="455711"/>
            <a:chOff x="10222822" y="4149658"/>
            <a:chExt cx="1493938" cy="361519"/>
          </a:xfrm>
        </p:grpSpPr>
        <p:sp>
          <p:nvSpPr>
            <p:cNvPr id="12" name="矩形: 圆角 11"/>
            <p:cNvSpPr/>
            <p:nvPr/>
          </p:nvSpPr>
          <p:spPr>
            <a:xfrm>
              <a:off x="10222822" y="4149658"/>
              <a:ext cx="1143678" cy="336090"/>
            </a:xfrm>
            <a:prstGeom prst="roundRect">
              <a:avLst/>
            </a:prstGeom>
            <a:solidFill>
              <a:srgbClr val="FFD1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233662" y="4172623"/>
              <a:ext cx="148309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smtClean="0"/>
                <a:t>20</a:t>
              </a:r>
              <a:r>
                <a:rPr lang="zh-CN" altLang="en-US" sz="1600" b="1" smtClean="0"/>
                <a:t>年</a:t>
              </a:r>
              <a:r>
                <a:rPr lang="en-US" altLang="zh-CN" sz="1600" b="1" smtClean="0"/>
                <a:t>03</a:t>
              </a:r>
              <a:r>
                <a:rPr lang="zh-CN" altLang="en-US" sz="1600" b="1" smtClean="0"/>
                <a:t>月</a:t>
              </a:r>
              <a:r>
                <a:rPr lang="en-US" altLang="zh-CN" sz="1600" b="1" smtClean="0"/>
                <a:t>11</a:t>
              </a:r>
              <a:r>
                <a:rPr lang="zh-CN" altLang="en-US" sz="1600" b="1" smtClean="0"/>
                <a:t>日</a:t>
              </a:r>
              <a:endParaRPr lang="zh-CN" altLang="en-US" sz="1600" b="1" dirty="0"/>
            </a:p>
          </p:txBody>
        </p:sp>
      </p:grpSp>
      <p:pic>
        <p:nvPicPr>
          <p:cNvPr id="15" name="奔跑吧201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389756" y="-696451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2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5"/>
                    </p:tgtEl>
                  </p:cMediaNode>
                </p:audio>
              </p:childTnLst>
            </p:cTn>
          </p:par>
        </p:tnLst>
        <p:bldLst>
          <p:bldP spid="1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9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20" dur="1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 showWhenStopped="0">
                    <p:cTn id="21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15"/>
                    </p:tgtEl>
                  </p:cMediaNode>
                </p:audio>
              </p:childTnLst>
            </p:cTn>
          </p:par>
        </p:tnLst>
        <p:bldLst>
          <p:bldP spid="10" grpId="0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3"/>
          <a:srcRect l="2743" t="12625" r="28662" b="1168"/>
          <a:stretch>
            <a:fillRect/>
          </a:stretch>
        </p:blipFill>
        <p:spPr>
          <a:xfrm rot="16200000">
            <a:off x="2694708" y="-2667001"/>
            <a:ext cx="6858001" cy="12192002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 bwMode="auto">
          <a:xfrm rot="18840317">
            <a:off x="3315794" y="-386791"/>
            <a:ext cx="72008" cy="6858000"/>
          </a:xfrm>
          <a:prstGeom prst="rect">
            <a:avLst/>
          </a:prstGeom>
          <a:solidFill>
            <a:srgbClr val="FFD145"/>
          </a:solidFill>
          <a:ln w="19050">
            <a:noFill/>
            <a:rou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 rot="2685275">
            <a:off x="-2372690" y="1453300"/>
            <a:ext cx="6310837" cy="903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altLang="zh-CN" sz="880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/>
                <a:ea typeface="造字工房悦黑体验版常规体"/>
                <a:cs typeface="+mn-ea"/>
                <a:sym typeface="+mn-lt"/>
              </a:rPr>
              <a:t>Part 02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5366143" y="2831423"/>
            <a:ext cx="4801314" cy="733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zh-CN" altLang="en-US" sz="6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软件测试流程</a:t>
            </a:r>
            <a:endParaRPr lang="zh-CN" altLang="en-US" sz="6000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7657305" y="3767959"/>
            <a:ext cx="2720600" cy="34163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Software testing process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9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1"/>
          <p:cNvSpPr txBox="1"/>
          <p:nvPr/>
        </p:nvSpPr>
        <p:spPr>
          <a:xfrm>
            <a:off x="532570" y="208262"/>
            <a:ext cx="2063065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2.1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 </a:t>
            </a: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测试流程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102" y="1862522"/>
            <a:ext cx="5906012" cy="24309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1"/>
          <p:cNvSpPr txBox="1"/>
          <p:nvPr/>
        </p:nvSpPr>
        <p:spPr>
          <a:xfrm>
            <a:off x="532570" y="208262"/>
            <a:ext cx="2063065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2.1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 </a:t>
            </a: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测试流程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357746" y="1000359"/>
            <a:ext cx="9467272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（1</a:t>
            </a:r>
            <a:r>
              <a:rPr lang="zh-CN" altLang="en-US" smtClean="0"/>
              <a:t>）进行需</a:t>
            </a:r>
            <a:r>
              <a:rPr lang="zh-CN" altLang="en-US"/>
              <a:t>求评</a:t>
            </a:r>
            <a:r>
              <a:rPr lang="zh-CN" altLang="en-US" smtClean="0"/>
              <a:t>审，</a:t>
            </a:r>
            <a:r>
              <a:rPr lang="zh-CN" altLang="en-US"/>
              <a:t>参会人员有开发，测试，产品。需求评审后之后，会产生一个完善之后的</a:t>
            </a:r>
            <a:r>
              <a:rPr lang="zh-CN" altLang="en-US">
                <a:solidFill>
                  <a:srgbClr val="0070C0"/>
                </a:solidFill>
              </a:rPr>
              <a:t>原型和需求文档</a:t>
            </a:r>
            <a:r>
              <a:rPr lang="zh-CN" altLang="en-US" smtClean="0"/>
              <a:t>。</a:t>
            </a:r>
            <a:endParaRPr lang="en-US" altLang="zh-CN" smtClean="0"/>
          </a:p>
          <a:p>
            <a:r>
              <a:rPr lang="zh-CN" altLang="en-US" smtClean="0"/>
              <a:t>（2</a:t>
            </a:r>
            <a:r>
              <a:rPr lang="zh-CN" altLang="en-US"/>
              <a:t>）测试</a:t>
            </a:r>
            <a:r>
              <a:rPr lang="zh-CN" altLang="en-US" smtClean="0"/>
              <a:t>组依</a:t>
            </a:r>
            <a:r>
              <a:rPr lang="zh-CN" altLang="en-US"/>
              <a:t>据需求文档，项目周期、项目特点、工具、人员安排</a:t>
            </a:r>
            <a:r>
              <a:rPr lang="zh-CN" altLang="en-US">
                <a:solidFill>
                  <a:srgbClr val="0070C0"/>
                </a:solidFill>
              </a:rPr>
              <a:t>制定测试计划</a:t>
            </a:r>
            <a:r>
              <a:rPr lang="zh-CN" altLang="en-US" smtClean="0"/>
              <a:t>。</a:t>
            </a:r>
            <a:endParaRPr lang="en-US" altLang="zh-CN" smtClean="0"/>
          </a:p>
          <a:p>
            <a:r>
              <a:rPr lang="zh-CN" altLang="en-US" smtClean="0"/>
              <a:t>（</a:t>
            </a:r>
            <a:r>
              <a:rPr lang="zh-CN" altLang="en-US"/>
              <a:t>3）测试人员就开始</a:t>
            </a:r>
            <a:r>
              <a:rPr lang="zh-CN" altLang="en-US">
                <a:solidFill>
                  <a:srgbClr val="0070C0"/>
                </a:solidFill>
              </a:rPr>
              <a:t>写测试用例</a:t>
            </a:r>
            <a:r>
              <a:rPr lang="zh-CN" altLang="en-US"/>
              <a:t>（需要有冒烟测试用例和普通的测试用例），在写用例过程</a:t>
            </a:r>
            <a:r>
              <a:rPr lang="zh-CN" altLang="en-US" smtClean="0"/>
              <a:t>中出现疑</a:t>
            </a:r>
            <a:r>
              <a:rPr lang="zh-CN" altLang="en-US"/>
              <a:t>问</a:t>
            </a:r>
            <a:r>
              <a:rPr lang="zh-CN" altLang="en-US" smtClean="0"/>
              <a:t>，及</a:t>
            </a:r>
            <a:r>
              <a:rPr lang="zh-CN" altLang="en-US"/>
              <a:t>时和产品人员确认清楚，并要求他们回归需求文档</a:t>
            </a:r>
            <a:r>
              <a:rPr lang="zh-CN" altLang="en-US" smtClean="0"/>
              <a:t>。</a:t>
            </a:r>
            <a:endParaRPr lang="en-US" altLang="zh-CN" smtClean="0"/>
          </a:p>
          <a:p>
            <a:r>
              <a:rPr lang="zh-CN" altLang="en-US" smtClean="0"/>
              <a:t>（</a:t>
            </a:r>
            <a:r>
              <a:rPr lang="zh-CN" altLang="en-US"/>
              <a:t>4）测试人员完成用例后，组织</a:t>
            </a:r>
            <a:r>
              <a:rPr lang="zh-CN" altLang="en-US">
                <a:solidFill>
                  <a:srgbClr val="0070C0"/>
                </a:solidFill>
              </a:rPr>
              <a:t>测试用例评审</a:t>
            </a:r>
            <a:r>
              <a:rPr lang="zh-CN" altLang="en-US"/>
              <a:t>。参与人员有开发，测试，产品</a:t>
            </a:r>
            <a:r>
              <a:rPr lang="zh-CN" altLang="en-US" smtClean="0"/>
              <a:t>。</a:t>
            </a:r>
            <a:endParaRPr lang="en-US" altLang="zh-CN" smtClean="0"/>
          </a:p>
          <a:p>
            <a:r>
              <a:rPr lang="zh-CN" altLang="en-US" smtClean="0"/>
              <a:t>（</a:t>
            </a:r>
            <a:r>
              <a:rPr lang="zh-CN" altLang="en-US"/>
              <a:t>5）等待开发提交测试版本，提交后</a:t>
            </a:r>
            <a:r>
              <a:rPr lang="zh-CN" altLang="en-US">
                <a:solidFill>
                  <a:srgbClr val="0070C0"/>
                </a:solidFill>
              </a:rPr>
              <a:t>优先执行冒烟测试</a:t>
            </a:r>
            <a:r>
              <a:rPr lang="zh-CN" altLang="en-US"/>
              <a:t>。</a:t>
            </a:r>
            <a:r>
              <a:rPr lang="zh-CN" altLang="en-US" sz="1600"/>
              <a:t>冒烟测试的结果，需要邮件周知相关人，开发，测试，产品，其中重要的是开发领导，测试领导和产品。冒烟不通过等待开发重新提交版本，冒烟通过了进入执行用例进行测试阶段</a:t>
            </a:r>
            <a:r>
              <a:rPr lang="zh-CN" altLang="en-US" sz="1600" smtClean="0"/>
              <a:t>。</a:t>
            </a:r>
            <a:endParaRPr lang="en-US" altLang="zh-CN" sz="1600" smtClean="0"/>
          </a:p>
          <a:p>
            <a:r>
              <a:rPr lang="zh-CN" altLang="en-US" smtClean="0"/>
              <a:t>（</a:t>
            </a:r>
            <a:r>
              <a:rPr lang="zh-CN" altLang="en-US"/>
              <a:t>6）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测试阶段会发现一些问</a:t>
            </a:r>
            <a:r>
              <a:rPr lang="zh-CN" altLang="en-US"/>
              <a:t>题，比如需求定义不明确，业务逻辑有冲突，要和相关人员沟通并定义清晰，得到结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论后必须要求产品人员更新文档</a:t>
            </a:r>
            <a:r>
              <a:rPr lang="zh-CN" altLang="en-US" smtClean="0"/>
              <a:t>。</a:t>
            </a:r>
            <a:endParaRPr lang="en-US" altLang="zh-CN" smtClean="0"/>
          </a:p>
          <a:p>
            <a:r>
              <a:rPr lang="zh-CN" altLang="en-US" smtClean="0"/>
              <a:t>（</a:t>
            </a:r>
            <a:r>
              <a:rPr lang="zh-CN" altLang="en-US"/>
              <a:t>7）每个人负责的模块测试结束后</a:t>
            </a:r>
            <a:r>
              <a:rPr lang="zh-CN" altLang="en-US">
                <a:solidFill>
                  <a:schemeClr val="accent3">
                    <a:lumMod val="75000"/>
                  </a:schemeClr>
                </a:solidFill>
              </a:rPr>
              <a:t>，小组内部要进行交叉测试（</a:t>
            </a:r>
            <a:r>
              <a:rPr lang="zh-CN" altLang="en-US"/>
              <a:t>此时会进行一些性能测试）。（8）测试通过后提交产品验收。产品验收期间协助产品验收</a:t>
            </a:r>
            <a:r>
              <a:rPr lang="zh-CN" altLang="en-US" smtClean="0"/>
              <a:t>。</a:t>
            </a:r>
            <a:endParaRPr lang="en-US" altLang="zh-CN" smtClean="0"/>
          </a:p>
          <a:p>
            <a:r>
              <a:rPr lang="zh-CN" altLang="en-US" smtClean="0"/>
              <a:t>（</a:t>
            </a:r>
            <a:r>
              <a:rPr lang="zh-CN" altLang="en-US"/>
              <a:t>9）产品验收完毕后，项目部署仿真环境。此时需要线上的账号，所以一般也是产品和业务人员验收为主，各个公司情况不同，有些会给测试人员分配账号，进行基本流程的测试（细节视公司情况而定）</a:t>
            </a:r>
            <a:r>
              <a:rPr lang="zh-CN" altLang="en-US" smtClean="0"/>
              <a:t>。</a:t>
            </a:r>
            <a:endParaRPr lang="en-US" altLang="zh-CN" smtClean="0"/>
          </a:p>
          <a:p>
            <a:r>
              <a:rPr lang="zh-CN" altLang="en-US" smtClean="0"/>
              <a:t>（</a:t>
            </a:r>
            <a:r>
              <a:rPr lang="zh-CN" altLang="en-US"/>
              <a:t>10）仿真环境ok了，部署线上</a:t>
            </a:r>
            <a:r>
              <a:rPr lang="zh-CN" altLang="en-US" smtClean="0"/>
              <a:t>。</a:t>
            </a:r>
            <a:endParaRPr lang="en-US" altLang="zh-CN" smtClean="0"/>
          </a:p>
          <a:p>
            <a:r>
              <a:rPr lang="zh-CN" altLang="en-US" smtClean="0"/>
              <a:t>（</a:t>
            </a:r>
            <a:r>
              <a:rPr lang="zh-CN" altLang="en-US"/>
              <a:t>11）有些公司从测试环境提交验收的时间点开始，会要求写一些操作手册之类的文档，一些测试的报告，</a:t>
            </a:r>
            <a:r>
              <a:rPr lang="zh-CN" altLang="en-US">
                <a:solidFill>
                  <a:srgbClr val="0070C0"/>
                </a:solidFill>
              </a:rPr>
              <a:t>比如bug统计，bug的覆</a:t>
            </a:r>
            <a:r>
              <a:rPr lang="zh-CN" altLang="en-US" smtClean="0">
                <a:solidFill>
                  <a:srgbClr val="0070C0"/>
                </a:solidFill>
              </a:rPr>
              <a:t>盖</a:t>
            </a:r>
            <a:endParaRPr lang="zh-CN" altLang="en-US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3"/>
          <a:srcRect l="2743" t="12625" r="28662" b="1168"/>
          <a:stretch>
            <a:fillRect/>
          </a:stretch>
        </p:blipFill>
        <p:spPr>
          <a:xfrm rot="16200000">
            <a:off x="2676237" y="-2667000"/>
            <a:ext cx="6858001" cy="12192002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 bwMode="auto">
          <a:xfrm rot="18840317">
            <a:off x="3315794" y="-386791"/>
            <a:ext cx="72008" cy="6858000"/>
          </a:xfrm>
          <a:prstGeom prst="rect">
            <a:avLst/>
          </a:prstGeom>
          <a:solidFill>
            <a:srgbClr val="FFD145"/>
          </a:solidFill>
          <a:ln w="19050">
            <a:noFill/>
            <a:rou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 rot="2685275">
            <a:off x="-2372690" y="1453300"/>
            <a:ext cx="6310837" cy="903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altLang="zh-CN" sz="8800" spc="3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/>
                <a:ea typeface="造字工房悦黑体验版常规体"/>
                <a:cs typeface="+mn-ea"/>
                <a:sym typeface="+mn-lt"/>
              </a:rPr>
              <a:t>Part </a:t>
            </a:r>
            <a:r>
              <a:rPr lang="en-US" altLang="zh-CN" sz="8800" spc="3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/>
                <a:ea typeface="造字工房悦黑体验版常规体"/>
                <a:cs typeface="+mn-ea"/>
                <a:sym typeface="+mn-lt"/>
              </a:rPr>
              <a:t>03</a:t>
            </a:r>
            <a:endParaRPr lang="en-US" altLang="zh-CN" sz="8800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6381696" y="3294376"/>
            <a:ext cx="3259289" cy="2015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altLang="zh-CN" sz="6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+mn-ea"/>
                <a:sym typeface="+mn-lt"/>
              </a:rPr>
              <a:t>Bug</a:t>
            </a:r>
            <a:r>
              <a:rPr lang="zh-CN" altLang="en-US" sz="6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+mn-ea"/>
                <a:sym typeface="+mn-lt"/>
              </a:rPr>
              <a:t>缺陷</a:t>
            </a:r>
            <a:endParaRPr lang="en-US" altLang="zh-CN" sz="6000" b="1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+mn-ea"/>
              <a:sym typeface="+mn-lt"/>
            </a:endParaRPr>
          </a:p>
          <a:p>
            <a:pPr algn="r">
              <a:lnSpc>
                <a:spcPts val="5000"/>
              </a:lnSpc>
            </a:pPr>
            <a:endParaRPr lang="en-US" altLang="zh-CN" sz="6000" b="1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+mn-ea"/>
              <a:sym typeface="+mn-lt"/>
            </a:endParaRPr>
          </a:p>
          <a:p>
            <a:pPr algn="r">
              <a:lnSpc>
                <a:spcPts val="5000"/>
              </a:lnSpc>
            </a:pPr>
            <a:r>
              <a:rPr lang="zh-CN" altLang="en-US" sz="4800" b="1" spc="30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18" charset="-122"/>
                <a:ea typeface="微软雅黑" panose="020B0503020204020204" pitchFamily="18" charset="-122"/>
                <a:cs typeface="+mn-ea"/>
                <a:sym typeface="+mn-lt"/>
              </a:rPr>
              <a:t>接</a:t>
            </a:r>
            <a:r>
              <a:rPr lang="zh-CN" altLang="en-US" sz="4800" b="1" spc="3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18" charset="-122"/>
                <a:ea typeface="微软雅黑" panose="020B0503020204020204" pitchFamily="18" charset="-122"/>
                <a:cs typeface="+mn-ea"/>
                <a:sym typeface="+mn-lt"/>
              </a:rPr>
              <a:t>口测试</a:t>
            </a:r>
            <a:endParaRPr lang="zh-CN" altLang="en-US" sz="4800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98708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1"/>
          <p:cNvSpPr txBox="1"/>
          <p:nvPr/>
        </p:nvSpPr>
        <p:spPr>
          <a:xfrm>
            <a:off x="551043" y="208262"/>
            <a:ext cx="2056653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3</a:t>
            </a: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.1</a:t>
            </a: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 bug</a:t>
            </a: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要素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253673" y="1185269"/>
            <a:ext cx="6096000" cy="424731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 </a:t>
            </a:r>
            <a:r>
              <a:rPr lang="zh-CN" altLang="en-US" smtClean="0"/>
              <a:t>   缺</a:t>
            </a:r>
            <a:r>
              <a:rPr lang="zh-CN" altLang="en-US"/>
              <a:t>陷编号</a:t>
            </a:r>
          </a:p>
          <a:p>
            <a:r>
              <a:rPr lang="zh-CN" altLang="en-US"/>
              <a:t>    状态</a:t>
            </a:r>
          </a:p>
          <a:p>
            <a:r>
              <a:rPr lang="zh-CN" altLang="en-US"/>
              <a:t>    类型</a:t>
            </a:r>
          </a:p>
          <a:p>
            <a:r>
              <a:rPr lang="zh-CN" altLang="en-US"/>
              <a:t>    所属系统</a:t>
            </a:r>
          </a:p>
          <a:p>
            <a:r>
              <a:rPr lang="zh-CN" altLang="en-US"/>
              <a:t>    发现版本</a:t>
            </a:r>
          </a:p>
          <a:p>
            <a:r>
              <a:rPr lang="zh-CN" altLang="en-US"/>
              <a:t>    模块</a:t>
            </a:r>
          </a:p>
          <a:p>
            <a:r>
              <a:rPr lang="zh-CN" altLang="en-US"/>
              <a:t>    提交时间</a:t>
            </a:r>
          </a:p>
          <a:p>
            <a:r>
              <a:rPr lang="zh-CN" altLang="en-US"/>
              <a:t>    提交人</a:t>
            </a:r>
          </a:p>
          <a:p>
            <a:r>
              <a:rPr lang="zh-CN" altLang="en-US"/>
              <a:t>    严重程度</a:t>
            </a:r>
          </a:p>
          <a:p>
            <a:r>
              <a:rPr lang="zh-CN" altLang="en-US"/>
              <a:t>    缺陷描述</a:t>
            </a:r>
          </a:p>
          <a:p>
            <a:r>
              <a:rPr lang="zh-CN" altLang="en-US"/>
              <a:t>    重现概率</a:t>
            </a:r>
          </a:p>
          <a:p>
            <a:r>
              <a:rPr lang="zh-CN" altLang="en-US"/>
              <a:t>    复现步骤</a:t>
            </a:r>
          </a:p>
          <a:p>
            <a:r>
              <a:rPr lang="zh-CN" altLang="en-US"/>
              <a:t>    复现前置条件</a:t>
            </a:r>
          </a:p>
          <a:p>
            <a:r>
              <a:rPr lang="zh-CN" altLang="en-US"/>
              <a:t>    期望结果 实际结果</a:t>
            </a:r>
          </a:p>
          <a:p>
            <a:r>
              <a:rPr lang="zh-CN" altLang="en-US"/>
              <a:t>    截图 vlog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extBox 1"/>
          <p:cNvSpPr txBox="1"/>
          <p:nvPr/>
        </p:nvSpPr>
        <p:spPr>
          <a:xfrm>
            <a:off x="551043" y="208262"/>
            <a:ext cx="2672206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400" b="1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3</a:t>
            </a: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.1</a:t>
            </a: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 bug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流</a:t>
            </a: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程描述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736437" y="926698"/>
            <a:ext cx="8682182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</a:t>
            </a:r>
            <a:r>
              <a:rPr lang="zh-CN" altLang="en-US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  测试人员发现</a:t>
            </a:r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提交给开发</a:t>
            </a:r>
            <a:r>
              <a:rPr lang="zh-CN" altLang="en-US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mtClean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</a:t>
            </a:r>
            <a:r>
              <a:rPr lang="zh-CN" altLang="en-US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  开发人员判断是否是</a:t>
            </a:r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mtClean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</a:t>
            </a:r>
            <a:r>
              <a:rPr lang="zh-CN" altLang="en-US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  如果是</a:t>
            </a:r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，进行修改，修改完成后更改</a:t>
            </a:r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状态为已解决</a:t>
            </a:r>
            <a:r>
              <a:rPr lang="zh-CN" altLang="en-US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mtClean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</a:t>
            </a:r>
            <a:r>
              <a:rPr lang="zh-CN" altLang="en-US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  如果不是</a:t>
            </a:r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，退回给测试人员并描述退回原因，或为设计如此，或为外部原因，或者不能重现</a:t>
            </a:r>
            <a:r>
              <a:rPr lang="zh-CN" altLang="en-US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mtClean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</a:t>
            </a:r>
            <a:r>
              <a:rPr lang="zh-CN" altLang="en-US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  开发人员修改完成的</a:t>
            </a:r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，由测试人员进行验证，确认修改正确，关闭</a:t>
            </a:r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mtClean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</a:t>
            </a:r>
            <a:r>
              <a:rPr lang="zh-CN" altLang="en-US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  验证未通过的</a:t>
            </a:r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重新激活，开发人员继续修改，直至验证通过，关闭</a:t>
            </a:r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mtClean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7</a:t>
            </a:r>
            <a:r>
              <a:rPr lang="zh-CN" altLang="en-US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  测试人员需要对开发人员退回的</a:t>
            </a:r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进行确认</a:t>
            </a:r>
            <a:r>
              <a:rPr lang="zh-CN" altLang="en-US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mtClean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</a:t>
            </a:r>
            <a:r>
              <a:rPr lang="zh-CN" altLang="en-US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  确认不是</a:t>
            </a:r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关闭</a:t>
            </a:r>
            <a:r>
              <a:rPr lang="zh-CN" altLang="en-US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mtClean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</a:t>
            </a:r>
            <a:r>
              <a:rPr lang="zh-CN" altLang="en-US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  如与开发人员意见不一致，认为是</a:t>
            </a:r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，需提交项目负责人仲裁</a:t>
            </a:r>
            <a:r>
              <a:rPr lang="zh-CN" altLang="en-US" smtClean="0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smtClean="0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>
              <a:solidFill>
                <a:srgbClr val="4D4D4D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、项目负责人确认是</a:t>
            </a:r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由开发人员修改，不是</a:t>
            </a:r>
            <a:r>
              <a:rPr lang="en-US" altLang="zh-CN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bug</a:t>
            </a:r>
            <a:r>
              <a:rPr lang="zh-CN" altLang="en-US">
                <a:solidFill>
                  <a:srgbClr val="4D4D4D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由测试人员关闭。</a:t>
            </a:r>
            <a:endParaRPr lang="zh-CN" altLang="en-US" b="0" i="0">
              <a:solidFill>
                <a:srgbClr val="4D4D4D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Box 1"/>
          <p:cNvSpPr txBox="1"/>
          <p:nvPr/>
        </p:nvSpPr>
        <p:spPr>
          <a:xfrm>
            <a:off x="551043" y="208262"/>
            <a:ext cx="2063065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3.2 </a:t>
            </a: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</a:t>
            </a: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接口测试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152072" y="1877721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/>
              <a:t> </a:t>
            </a:r>
            <a:r>
              <a:rPr lang="zh-CN" altLang="en-US" smtClean="0"/>
              <a:t>       1</a:t>
            </a:r>
            <a:r>
              <a:rPr lang="zh-CN" altLang="en-US"/>
              <a:t>、获取熟悉接口的文档</a:t>
            </a:r>
          </a:p>
          <a:p>
            <a:r>
              <a:rPr lang="zh-CN" altLang="en-US"/>
              <a:t>        2、接口测试计划</a:t>
            </a:r>
          </a:p>
          <a:p>
            <a:r>
              <a:rPr lang="zh-CN" altLang="en-US"/>
              <a:t>        3、搭建接口环境（工具选型）</a:t>
            </a:r>
          </a:p>
          <a:p>
            <a:r>
              <a:rPr lang="zh-CN" altLang="en-US"/>
              <a:t>        4、编写接口用例</a:t>
            </a:r>
          </a:p>
          <a:p>
            <a:r>
              <a:rPr lang="zh-CN" altLang="en-US"/>
              <a:t>        5、设计接口脚本</a:t>
            </a:r>
          </a:p>
          <a:p>
            <a:r>
              <a:rPr lang="zh-CN" altLang="en-US"/>
              <a:t>        6、执行接口用例</a:t>
            </a:r>
          </a:p>
          <a:p>
            <a:r>
              <a:rPr lang="zh-CN" altLang="en-US"/>
              <a:t>        7、接口测试通过产出接口报告</a:t>
            </a:r>
          </a:p>
          <a:p>
            <a:r>
              <a:rPr lang="zh-CN" altLang="en-US"/>
              <a:t>        8、接口测试不通过提接口缺陷</a:t>
            </a:r>
          </a:p>
          <a:p>
            <a:r>
              <a:rPr lang="zh-CN" altLang="en-US"/>
              <a:t>        9、接口全部测试赛完成 产出接口报告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85819" y="1115951"/>
            <a:ext cx="2826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smtClean="0">
                <a:solidFill>
                  <a:srgbClr val="C00000"/>
                </a:solidFill>
              </a:rPr>
              <a:t>接口测试流程</a:t>
            </a:r>
            <a:endParaRPr lang="zh-CN" altLang="en-US" sz="2400">
              <a:solidFill>
                <a:srgbClr val="C0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3"/>
          <a:srcRect l="2743" t="12625" r="28662" b="1168"/>
          <a:stretch>
            <a:fillRect/>
          </a:stretch>
        </p:blipFill>
        <p:spPr>
          <a:xfrm rot="16200000">
            <a:off x="2676234" y="-2667000"/>
            <a:ext cx="6858001" cy="12192002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 bwMode="auto">
          <a:xfrm rot="18840317">
            <a:off x="3315794" y="-386791"/>
            <a:ext cx="72008" cy="6858000"/>
          </a:xfrm>
          <a:prstGeom prst="rect">
            <a:avLst/>
          </a:prstGeom>
          <a:solidFill>
            <a:srgbClr val="FFD145"/>
          </a:solidFill>
          <a:ln w="19050">
            <a:noFill/>
            <a:rou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 rot="2685275">
            <a:off x="-2295030" y="1492270"/>
            <a:ext cx="6310837" cy="903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altLang="zh-CN" sz="8800" spc="3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/>
                <a:ea typeface="造字工房悦黑体验版常规体"/>
                <a:cs typeface="+mn-ea"/>
                <a:sym typeface="+mn-lt"/>
              </a:rPr>
              <a:t>Part </a:t>
            </a:r>
            <a:r>
              <a:rPr lang="en-US" altLang="zh-CN" sz="8800" spc="3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/>
                <a:ea typeface="造字工房悦黑体验版常规体"/>
                <a:cs typeface="+mn-ea"/>
                <a:sym typeface="+mn-lt"/>
              </a:rPr>
              <a:t>04</a:t>
            </a:r>
            <a:endParaRPr lang="en-US" altLang="zh-CN" sz="8800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5117674" y="3042209"/>
            <a:ext cx="5003293" cy="1374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zh-CN" altLang="en-US" sz="6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禅道  </a:t>
            </a:r>
            <a:r>
              <a:rPr lang="en-US" altLang="zh-CN" sz="6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shopxo</a:t>
            </a:r>
          </a:p>
          <a:p>
            <a:pPr algn="r">
              <a:lnSpc>
                <a:spcPts val="5000"/>
              </a:lnSpc>
            </a:pPr>
            <a:r>
              <a:rPr lang="en-US" altLang="zh-CN" sz="4000" b="1" spc="3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18" charset="-122"/>
                <a:ea typeface="微软雅黑" panose="020B0503020204020204" pitchFamily="18" charset="-122"/>
                <a:cs typeface="+mn-ea"/>
                <a:sym typeface="+mn-lt"/>
              </a:rPr>
              <a:t>Fiddler</a:t>
            </a:r>
            <a:r>
              <a:rPr lang="zh-CN" altLang="en-US" sz="4000" b="1" spc="300" smtClean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18" charset="-122"/>
                <a:ea typeface="微软雅黑" panose="020B0503020204020204" pitchFamily="18" charset="-122"/>
                <a:cs typeface="+mn-ea"/>
                <a:sym typeface="+mn-lt"/>
              </a:rPr>
              <a:t>抓包工具</a:t>
            </a:r>
            <a:endParaRPr lang="zh-CN" altLang="en-US" sz="4000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6885217" y="5015345"/>
            <a:ext cx="5063173" cy="323165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r>
              <a:rPr lang="en-US" altLang="zh-CN" smtClean="0"/>
              <a:t>ZenTao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9" grpId="0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TextBox 1"/>
          <p:cNvSpPr txBox="1"/>
          <p:nvPr/>
        </p:nvSpPr>
        <p:spPr>
          <a:xfrm>
            <a:off x="551043" y="208262"/>
            <a:ext cx="1447512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4.1 </a:t>
            </a: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禅道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59346" y="1120001"/>
            <a:ext cx="8996218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sz="20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Centos7.4</a:t>
            </a:r>
            <a:r>
              <a:rPr lang="zh-CN" altLang="zh-CN" sz="20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系统下安装</a:t>
            </a:r>
            <a:r>
              <a:rPr lang="en-US" altLang="zh-CN" sz="20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httpd</a:t>
            </a:r>
            <a:r>
              <a:rPr lang="zh-CN" altLang="zh-CN" sz="20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，</a:t>
            </a:r>
            <a:r>
              <a:rPr lang="en-US" altLang="zh-CN" sz="20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mariadb</a:t>
            </a:r>
            <a:r>
              <a:rPr lang="zh-CN" altLang="zh-CN" sz="20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，</a:t>
            </a:r>
            <a:r>
              <a:rPr lang="en-US" altLang="zh-CN" sz="20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php7.1</a:t>
            </a:r>
            <a:r>
              <a:rPr lang="zh-CN" altLang="zh-CN" sz="20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环境运行禅</a:t>
            </a:r>
            <a:r>
              <a:rPr lang="zh-CN" altLang="zh-CN" sz="2000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道</a:t>
            </a:r>
            <a:endParaRPr lang="en-US" altLang="zh-CN" sz="2000" smtClean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lvl="0">
              <a:lnSpc>
                <a:spcPts val="18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endParaRPr lang="zh-CN" altLang="zh-CN" sz="200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20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安装</a:t>
            </a:r>
            <a:r>
              <a:rPr lang="en-US" altLang="zh-CN" sz="20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apache</a:t>
            </a:r>
            <a:r>
              <a:rPr lang="zh-CN" altLang="zh-CN" sz="20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服务</a:t>
            </a:r>
            <a:endParaRPr lang="zh-CN" altLang="zh-CN" sz="200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61" name="图片 60" descr="https://img.mubu.com/document_image/a18b2c06-5ee6-4bfb-9b88-9c3e5d3e073a-4692502.jpg"/>
          <p:cNvPicPr/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08658" y="2365519"/>
            <a:ext cx="5819775" cy="3438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1"/>
          <p:cNvSpPr txBox="1"/>
          <p:nvPr/>
        </p:nvSpPr>
        <p:spPr>
          <a:xfrm>
            <a:off x="551043" y="208262"/>
            <a:ext cx="1447512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4.1 </a:t>
            </a: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禅道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274799" y="810591"/>
            <a:ext cx="6493163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2">
              <a:lnSpc>
                <a:spcPts val="1800"/>
              </a:lnSpc>
              <a:spcAft>
                <a:spcPts val="0"/>
              </a:spcAft>
              <a:buSzPts val="1000"/>
              <a:tabLst>
                <a:tab pos="1371600" algn="l"/>
              </a:tabLst>
            </a:pPr>
            <a:r>
              <a:rPr lang="zh-CN" altLang="zh-CN" sz="2000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修</a:t>
            </a:r>
            <a:r>
              <a:rPr lang="zh-CN" altLang="zh-CN" sz="20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改相关的配置文件，为</a:t>
            </a:r>
            <a:r>
              <a:rPr lang="en-US" altLang="zh-CN" sz="20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apache</a:t>
            </a:r>
            <a:r>
              <a:rPr lang="zh-CN" altLang="zh-CN" sz="20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服务开辟方便</a:t>
            </a:r>
            <a:endParaRPr lang="zh-CN" altLang="zh-CN" sz="200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9" name="图片 58" descr="https://img.mubu.com/document_image/e8f0724b-112e-4a8d-8072-464c9a9e123f-4692502.jpg"/>
          <p:cNvPicPr/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2691" y="1172580"/>
            <a:ext cx="8510587" cy="54601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 flipV="1">
            <a:off x="-293036" y="270829"/>
            <a:ext cx="6880191" cy="6294120"/>
          </a:xfrm>
          <a:prstGeom prst="rect">
            <a:avLst/>
          </a:prstGeom>
        </p:spPr>
      </p:pic>
      <p:sp>
        <p:nvSpPr>
          <p:cNvPr id="9" name="TextBox 1"/>
          <p:cNvSpPr txBox="1"/>
          <p:nvPr/>
        </p:nvSpPr>
        <p:spPr>
          <a:xfrm>
            <a:off x="8351682" y="555776"/>
            <a:ext cx="1161774" cy="71301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dist">
              <a:lnSpc>
                <a:spcPts val="5200"/>
              </a:lnSpc>
            </a:pPr>
            <a:r>
              <a:rPr lang="zh-CN" altLang="en-US" sz="40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目录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charset="-122"/>
              <a:ea typeface="微软雅黑 Light" panose="020B0502040204020203" charset="-122"/>
              <a:cs typeface="微软雅黑" panose="020B0503020204020204" pitchFamily="18" charset="-122"/>
            </a:endParaRPr>
          </a:p>
        </p:txBody>
      </p:sp>
      <p:sp>
        <p:nvSpPr>
          <p:cNvPr id="13" name="TextBox 1"/>
          <p:cNvSpPr txBox="1"/>
          <p:nvPr/>
        </p:nvSpPr>
        <p:spPr>
          <a:xfrm>
            <a:off x="5837197" y="2734934"/>
            <a:ext cx="2699457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02.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软</a:t>
            </a:r>
            <a:r>
              <a:rPr lang="zh-CN" altLang="en-US" sz="2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件测试流程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15" name="TextBox 1"/>
          <p:cNvSpPr txBox="1"/>
          <p:nvPr/>
        </p:nvSpPr>
        <p:spPr>
          <a:xfrm>
            <a:off x="5850217" y="3349371"/>
            <a:ext cx="3775072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>
            <a:defPPr>
              <a:defRPr lang="zh-CN"/>
            </a:defPPr>
            <a:lvl1pPr>
              <a:lnSpc>
                <a:spcPts val="2300"/>
              </a:lnSpc>
              <a:defRPr sz="2800" b="1">
                <a:solidFill>
                  <a:srgbClr val="218CD5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defRPr>
            </a:lvl1pPr>
          </a:lstStyle>
          <a:p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03.Bug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缺陷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，接口测试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"/>
          <p:cNvSpPr txBox="1"/>
          <p:nvPr/>
        </p:nvSpPr>
        <p:spPr>
          <a:xfrm>
            <a:off x="5837196" y="3963808"/>
            <a:ext cx="5301859" cy="34111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>
            <a:defPPr>
              <a:defRPr lang="zh-CN"/>
            </a:defPPr>
            <a:lvl1pPr>
              <a:lnSpc>
                <a:spcPts val="2300"/>
              </a:lnSpc>
              <a:defRPr sz="2800" b="1">
                <a:solidFill>
                  <a:srgbClr val="218CD5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defRPr>
            </a:lvl1pPr>
          </a:lstStyle>
          <a:p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04.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禅道  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shopxo  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charles</a:t>
            </a:r>
            <a:r>
              <a:rPr lang="zh-CN" altLang="en-US" smtClean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抓包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3" name="TextBox 1"/>
          <p:cNvSpPr txBox="1"/>
          <p:nvPr/>
        </p:nvSpPr>
        <p:spPr>
          <a:xfrm>
            <a:off x="5850217" y="4589980"/>
            <a:ext cx="5498300" cy="636072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>
            <a:defPPr>
              <a:defRPr lang="zh-CN"/>
            </a:defPPr>
            <a:lvl1pPr>
              <a:lnSpc>
                <a:spcPts val="2300"/>
              </a:lnSpc>
              <a:defRPr sz="2800" b="1">
                <a:solidFill>
                  <a:srgbClr val="218CD5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defRPr>
            </a:lvl1pPr>
          </a:lstStyle>
          <a:p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05.jmeter+ant+jenkins</a:t>
            </a:r>
          </a:p>
          <a:p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</a:t>
            </a:r>
            <a:r>
              <a:rPr lang="en-US" altLang="zh-CN" smtClean="0">
                <a:solidFill>
                  <a:schemeClr val="tx1">
                    <a:lumMod val="75000"/>
                    <a:lumOff val="25000"/>
                  </a:schemeClr>
                </a:solidFill>
                <a:sym typeface="+mn-ea"/>
              </a:rPr>
              <a:t>    </a:t>
            </a:r>
            <a:r>
              <a:rPr lang="en-US" altLang="zh-CN">
                <a:solidFill>
                  <a:schemeClr val="tx1"/>
                </a:solidFill>
              </a:rPr>
              <a:t>postman+newman+jenkins</a:t>
            </a:r>
            <a:endParaRPr lang="en-US" altLang="zh-CN" dirty="0">
              <a:solidFill>
                <a:schemeClr val="tx1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715472" y="546540"/>
            <a:ext cx="934958" cy="533479"/>
            <a:chOff x="11250949" y="578165"/>
            <a:chExt cx="934958" cy="533479"/>
          </a:xfrm>
        </p:grpSpPr>
        <p:sp>
          <p:nvSpPr>
            <p:cNvPr id="27" name="TextBox 1"/>
            <p:cNvSpPr txBox="1"/>
            <p:nvPr/>
          </p:nvSpPr>
          <p:spPr>
            <a:xfrm>
              <a:off x="11250949" y="578165"/>
              <a:ext cx="674865" cy="533479"/>
            </a:xfrm>
            <a:prstGeom prst="rect">
              <a:avLst/>
            </a:prstGeom>
            <a:noFill/>
          </p:spPr>
          <p:txBody>
            <a:bodyPr wrap="none" lIns="0" tIns="0" rIns="0" rtlCol="0">
              <a:spAutoFit/>
            </a:bodyPr>
            <a:lstStyle/>
            <a:p>
              <a:pPr>
                <a:lnSpc>
                  <a:spcPts val="3810"/>
                </a:lnSpc>
              </a:pPr>
              <a:r>
                <a:rPr lang="en-US" altLang="zh-CN" b="1" dirty="0">
                  <a:solidFill>
                    <a:srgbClr val="FFC000"/>
                  </a:solidFill>
                  <a:latin typeface="微软雅黑" panose="020B0503020204020204" pitchFamily="18" charset="-122"/>
                  <a:ea typeface="微软雅黑" panose="020B0503020204020204" pitchFamily="18" charset="-122"/>
                  <a:cs typeface="微软雅黑" panose="020B0503020204020204" pitchFamily="18" charset="-122"/>
                </a:rPr>
                <a:t>LOGO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12084307" y="683340"/>
              <a:ext cx="101600" cy="338116"/>
            </a:xfrm>
            <a:prstGeom prst="rect">
              <a:avLst/>
            </a:prstGeom>
            <a:solidFill>
              <a:srgbClr val="FFD1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  <p:sp>
        <p:nvSpPr>
          <p:cNvPr id="11" name="TextBox 1"/>
          <p:cNvSpPr txBox="1"/>
          <p:nvPr/>
        </p:nvSpPr>
        <p:spPr>
          <a:xfrm>
            <a:off x="5837197" y="2096646"/>
            <a:ext cx="1981312" cy="34111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zh-CN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01</a:t>
            </a:r>
            <a:r>
              <a:rPr lang="en-US" altLang="zh-CN" sz="2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.</a:t>
            </a:r>
            <a:r>
              <a:rPr lang="zh-CN" altLang="en-US" sz="28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搭</a:t>
            </a:r>
            <a:r>
              <a:rPr lang="zh-CN" altLang="en-US" sz="2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建环境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Box 1"/>
          <p:cNvSpPr txBox="1"/>
          <p:nvPr/>
        </p:nvSpPr>
        <p:spPr>
          <a:xfrm>
            <a:off x="551043" y="208262"/>
            <a:ext cx="1447512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4.1 </a:t>
            </a: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禅道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32652" y="1137398"/>
            <a:ext cx="1739579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8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en-US" altLang="zh-CN" sz="20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PHP</a:t>
            </a:r>
            <a:r>
              <a:rPr lang="zh-CN" altLang="zh-CN" sz="20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环境搭建</a:t>
            </a:r>
            <a:endParaRPr lang="zh-CN" altLang="zh-CN" sz="200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2" name="图片 21" descr="https://img.mubu.com/document_image/5c0f1884-1f85-4de4-b4d5-4bc28d1811d6-4692502.jpg"/>
          <p:cNvPicPr/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4799" y="1856220"/>
            <a:ext cx="9858375" cy="321945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矩形 2"/>
          <p:cNvSpPr/>
          <p:nvPr/>
        </p:nvSpPr>
        <p:spPr>
          <a:xfrm>
            <a:off x="1274799" y="5641164"/>
            <a:ext cx="2980303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安装相关数据库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mariadb</a:t>
            </a:r>
            <a:endParaRPr lang="zh-CN" altLang="zh-CN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Box 1"/>
          <p:cNvSpPr txBox="1"/>
          <p:nvPr/>
        </p:nvSpPr>
        <p:spPr>
          <a:xfrm>
            <a:off x="551043" y="208262"/>
            <a:ext cx="1447512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4.1 </a:t>
            </a: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禅道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pic>
        <p:nvPicPr>
          <p:cNvPr id="68" name="图片 67" descr="https://img.mubu.com/document_image/7a704c79-51a6-400d-a0a7-6d99ae97231d-4692502.jpg"/>
          <p:cNvPicPr/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587" y="1123950"/>
            <a:ext cx="9648825" cy="461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51043" y="1835904"/>
            <a:ext cx="35929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lnSpc>
                <a:spcPts val="1800"/>
              </a:lnSpc>
              <a:spcAft>
                <a:spcPts val="0"/>
              </a:spcAft>
              <a:buSzPts val="1000"/>
              <a:tabLst>
                <a:tab pos="914400" algn="l"/>
              </a:tabLst>
            </a:pPr>
            <a:r>
              <a:rPr lang="zh-CN" altLang="zh-CN" sz="1200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安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装禅</a:t>
            </a:r>
            <a:r>
              <a:rPr lang="zh-CN" altLang="zh-CN" sz="1200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道</a:t>
            </a:r>
            <a:endParaRPr lang="en-US" altLang="zh-CN" sz="120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lvl="1">
              <a:lnSpc>
                <a:spcPts val="1800"/>
              </a:lnSpc>
              <a:spcAft>
                <a:spcPts val="0"/>
              </a:spcAft>
              <a:buSzPts val="1000"/>
              <a:tabLst>
                <a:tab pos="914400" algn="l"/>
              </a:tabLst>
            </a:pPr>
            <a:r>
              <a:rPr lang="zh-CN" altLang="zh-CN" sz="1200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下载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禅道（去官网下下载</a:t>
            </a:r>
            <a:r>
              <a:rPr lang="zh-CN" altLang="zh-CN" sz="1200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）</a:t>
            </a:r>
            <a:endParaRPr lang="en-US" altLang="zh-CN" sz="1200" smtClean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lvl="1">
              <a:lnSpc>
                <a:spcPts val="1800"/>
              </a:lnSpc>
              <a:spcAft>
                <a:spcPts val="0"/>
              </a:spcAft>
              <a:buSzPts val="1000"/>
              <a:tabLst>
                <a:tab pos="914400" algn="l"/>
              </a:tabLst>
            </a:pPr>
            <a:r>
              <a:rPr lang="zh-CN" altLang="zh-CN" sz="1200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把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安装包上传到</a:t>
            </a: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linux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服务器</a:t>
            </a:r>
            <a:r>
              <a:rPr lang="zh-CN" altLang="zh-CN" sz="1200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，</a:t>
            </a:r>
            <a:endParaRPr lang="en-US" altLang="zh-CN" sz="1200" smtClean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lvl="1">
              <a:lnSpc>
                <a:spcPts val="1800"/>
              </a:lnSpc>
              <a:spcAft>
                <a:spcPts val="0"/>
              </a:spcAft>
              <a:buSzPts val="1000"/>
              <a:tabLst>
                <a:tab pos="914400" algn="l"/>
              </a:tabLst>
            </a:pPr>
            <a:r>
              <a:rPr lang="zh-CN" altLang="zh-CN" sz="1200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通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过</a:t>
            </a: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ftp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服务器或者</a:t>
            </a: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moba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直接上传也行。</a:t>
            </a:r>
            <a:endParaRPr lang="zh-CN" altLang="zh-CN" sz="120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8" name="TextBox 1"/>
          <p:cNvSpPr txBox="1"/>
          <p:nvPr/>
        </p:nvSpPr>
        <p:spPr>
          <a:xfrm>
            <a:off x="551043" y="208262"/>
            <a:ext cx="1447512" cy="53347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4.1 </a:t>
            </a: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禅道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pic>
        <p:nvPicPr>
          <p:cNvPr id="89" name="图片 88" descr="https://img.mubu.com/document_image/38f34a67-3f19-4ae8-aee3-3e30a4dc0f19-4692502.jpg"/>
          <p:cNvPicPr/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1383" y="500578"/>
            <a:ext cx="6110720" cy="58347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1"/>
          <p:cNvSpPr txBox="1"/>
          <p:nvPr/>
        </p:nvSpPr>
        <p:spPr>
          <a:xfrm>
            <a:off x="551043" y="208262"/>
            <a:ext cx="2339939" cy="4848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4.2 </a:t>
            </a: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shopxo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382982" y="838331"/>
            <a:ext cx="2964873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18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安装</a:t>
            </a: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数据</a:t>
            </a:r>
            <a:r>
              <a:rPr lang="zh-CN" altLang="zh-CN" sz="1200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库</a:t>
            </a:r>
            <a:endParaRPr lang="en-US" altLang="zh-CN" sz="1200" smtClean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lvl="0">
              <a:lnSpc>
                <a:spcPts val="18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zh-CN" altLang="zh-CN" sz="1200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首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先要手动卸载掉</a:t>
            </a: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mariadb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数据</a:t>
            </a:r>
            <a:r>
              <a:rPr lang="zh-CN" altLang="zh-CN" sz="1200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库</a:t>
            </a:r>
            <a:endParaRPr lang="en-US" altLang="zh-CN" sz="1200" smtClean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lvl="0">
              <a:lnSpc>
                <a:spcPts val="18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zh-CN" altLang="zh-CN" sz="1200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安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装</a:t>
            </a: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服务</a:t>
            </a:r>
            <a:endParaRPr lang="zh-CN" altLang="zh-CN" sz="120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 descr="https://img.mubu.com/document_image/ef702079-4b2f-4a33-9d94-b064104dbaaa-4692502.jpg"/>
          <p:cNvPicPr/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36" y="1768354"/>
            <a:ext cx="10182225" cy="4648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8962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https://img.mubu.com/document_image/8a08d344-4c8c-406c-9b50-2aa7a99a8a0e-4692502.jpg"/>
          <p:cNvPicPr/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487" y="1085850"/>
            <a:ext cx="7439025" cy="4686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1"/>
          <p:cNvSpPr txBox="1"/>
          <p:nvPr/>
        </p:nvSpPr>
        <p:spPr>
          <a:xfrm>
            <a:off x="551043" y="208262"/>
            <a:ext cx="2339939" cy="4848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4.2 </a:t>
            </a: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shopxo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95326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865745" y="890683"/>
            <a:ext cx="6096000" cy="323165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2000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查看初始密码并重置密码</a:t>
            </a:r>
            <a:endParaRPr lang="zh-CN" altLang="zh-CN" sz="200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 descr="https://img.mubu.com/document_image/a21b4822-f399-45ad-9d8d-f18ecc8c5ba3-4692502.jpg"/>
          <p:cNvPicPr/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5526" y="1411393"/>
            <a:ext cx="9301019" cy="4352098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1"/>
          <p:cNvSpPr txBox="1"/>
          <p:nvPr/>
        </p:nvSpPr>
        <p:spPr>
          <a:xfrm>
            <a:off x="551043" y="208262"/>
            <a:ext cx="2339939" cy="4848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4.2 </a:t>
            </a: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shopxo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52546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422400" y="1086743"/>
            <a:ext cx="6096000" cy="760529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1200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如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果初始密码找不到，可以通过修改配置文件，跳过密码来进入数据库，并重新设置新的密码</a:t>
            </a:r>
            <a:endParaRPr lang="zh-CN" altLang="zh-CN" sz="120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143000" lvl="2" indent="-2286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1371600" algn="l"/>
              </a:tabLst>
            </a:pP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详情请找相关的</a:t>
            </a: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的</a:t>
            </a: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root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密码丢失怎么办来解决</a:t>
            </a:r>
            <a:endParaRPr lang="zh-CN" altLang="zh-CN" sz="1200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3" name="图片 2" descr="https://img.mubu.com/document_image/b8c0dea2-841e-4e92-aff1-641e13affe6a-4692502.jpg"/>
          <p:cNvPicPr/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400" y="1847272"/>
            <a:ext cx="9380537" cy="463651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1"/>
          <p:cNvSpPr txBox="1"/>
          <p:nvPr/>
        </p:nvSpPr>
        <p:spPr>
          <a:xfrm>
            <a:off x="551043" y="208262"/>
            <a:ext cx="2339939" cy="4848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4.2 </a:t>
            </a: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</a:t>
            </a:r>
            <a:r>
              <a:rPr lang="en-US" altLang="zh-CN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shopxo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7106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043" y="208262"/>
            <a:ext cx="2339939" cy="4848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4.2 </a:t>
            </a: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shopxo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47380" y="853829"/>
            <a:ext cx="4916731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lvl="0" indent="-3429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关闭防火墙或者打开防火墙所对应的端口号</a:t>
            </a:r>
            <a:endParaRPr lang="zh-CN" altLang="zh-CN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 descr="https://img.mubu.com/document_image/70ff7d5e-93e4-4202-8a82-5897afef34ff-4692502.jpg"/>
          <p:cNvPicPr/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0618" y="1337686"/>
            <a:ext cx="7056726" cy="4970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6688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043" y="208262"/>
            <a:ext cx="2339939" cy="4848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4.2 </a:t>
            </a: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shopxo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9088" y="868090"/>
            <a:ext cx="2362405" cy="28196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9088" y="1325006"/>
            <a:ext cx="4214225" cy="74682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3863" y="2246783"/>
            <a:ext cx="4084674" cy="312447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95959" y="5546206"/>
            <a:ext cx="3101609" cy="2438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728" y="2642734"/>
            <a:ext cx="4640982" cy="314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55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"/>
          <p:cNvSpPr txBox="1"/>
          <p:nvPr/>
        </p:nvSpPr>
        <p:spPr>
          <a:xfrm>
            <a:off x="551043" y="208262"/>
            <a:ext cx="2339939" cy="4848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4.3 </a:t>
            </a: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fiddler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07128" y="1914895"/>
            <a:ext cx="895927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/>
              <a:t>1.保证手机端/模拟器和安装fiddler的PC端处于同一网</a:t>
            </a:r>
            <a:r>
              <a:rPr lang="zh-CN" altLang="en-US" smtClean="0"/>
              <a:t>段</a:t>
            </a:r>
            <a:endParaRPr lang="en-US" altLang="zh-CN" smtClean="0"/>
          </a:p>
          <a:p>
            <a:endParaRPr lang="zh-CN" altLang="en-US"/>
          </a:p>
          <a:p>
            <a:r>
              <a:rPr lang="zh-CN" altLang="en-US"/>
              <a:t>2..配置fiddler端口号，开启HTTPS请求权</a:t>
            </a:r>
            <a:r>
              <a:rPr lang="zh-CN" altLang="en-US" smtClean="0"/>
              <a:t>限</a:t>
            </a:r>
            <a:endParaRPr lang="en-US" altLang="zh-CN" smtClean="0"/>
          </a:p>
          <a:p>
            <a:endParaRPr lang="zh-CN" altLang="en-US"/>
          </a:p>
          <a:p>
            <a:r>
              <a:rPr lang="zh-CN" altLang="en-US"/>
              <a:t>3.设置手机端/模拟器的wlan代理为手动代理，地址为fiddler所在的PC端的IP，端口为fiddler设置的端口</a:t>
            </a:r>
            <a:r>
              <a:rPr lang="zh-CN" altLang="en-US" smtClean="0"/>
              <a:t>号</a:t>
            </a:r>
            <a:endParaRPr lang="en-US" altLang="zh-CN" smtClean="0"/>
          </a:p>
          <a:p>
            <a:endParaRPr lang="zh-CN" altLang="en-US"/>
          </a:p>
          <a:p>
            <a:r>
              <a:rPr lang="zh-CN" altLang="en-US"/>
              <a:t>4.安装证书</a:t>
            </a:r>
          </a:p>
          <a:p>
            <a:r>
              <a:rPr lang="zh-CN" altLang="en-US"/>
              <a:t>   （1）.模拟器：安装证书----在浏览器地址栏输入fiddler所在的PC端的IP:端口号</a:t>
            </a:r>
          </a:p>
          <a:p>
            <a:r>
              <a:rPr lang="zh-CN" altLang="en-US"/>
              <a:t>   （2）.Android：不需要安装证书</a:t>
            </a:r>
          </a:p>
          <a:p>
            <a:r>
              <a:rPr lang="zh-CN" altLang="en-US"/>
              <a:t>   （3）.ios：安装证书后，设置密码，需要信任证</a:t>
            </a:r>
            <a:r>
              <a:rPr lang="zh-CN" altLang="en-US" smtClean="0"/>
              <a:t>书</a:t>
            </a:r>
            <a:endParaRPr lang="en-US" altLang="zh-CN" smtClean="0"/>
          </a:p>
          <a:p>
            <a:endParaRPr lang="zh-CN" altLang="en-US"/>
          </a:p>
          <a:p>
            <a:r>
              <a:rPr lang="zh-CN" altLang="en-US"/>
              <a:t>5.在手机端/模拟器中操作（只能抓取http和https），查看fiddler抓包详情</a:t>
            </a:r>
          </a:p>
          <a:p>
            <a:r>
              <a:rPr lang="zh-CN" altLang="en-US"/>
              <a:t>注意：</a:t>
            </a:r>
          </a:p>
          <a:p>
            <a:r>
              <a:rPr lang="zh-CN" altLang="en-US"/>
              <a:t>      模拟器：不需要桥接，模拟器如果桥接，需要在系统设置---&gt;手机与网络查看</a:t>
            </a:r>
          </a:p>
        </p:txBody>
      </p:sp>
      <p:sp>
        <p:nvSpPr>
          <p:cNvPr id="10" name="标题 1"/>
          <p:cNvSpPr txBox="1">
            <a:spLocks/>
          </p:cNvSpPr>
          <p:nvPr/>
        </p:nvSpPr>
        <p:spPr>
          <a:xfrm>
            <a:off x="1607128" y="988179"/>
            <a:ext cx="10852237" cy="441964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mtClean="0"/>
              <a:t>fiddler配置代理服务器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545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3"/>
          <a:srcRect l="2743" t="12625" r="28662" b="1168"/>
          <a:stretch>
            <a:fillRect/>
          </a:stretch>
        </p:blipFill>
        <p:spPr>
          <a:xfrm rot="16200000">
            <a:off x="2676236" y="-2667001"/>
            <a:ext cx="6858001" cy="12192002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 bwMode="auto">
          <a:xfrm rot="18840317">
            <a:off x="3315794" y="-386791"/>
            <a:ext cx="72008" cy="6858000"/>
          </a:xfrm>
          <a:prstGeom prst="rect">
            <a:avLst/>
          </a:prstGeom>
          <a:solidFill>
            <a:srgbClr val="FFD145"/>
          </a:solidFill>
          <a:ln w="19050">
            <a:noFill/>
            <a:rou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 rot="2685275">
            <a:off x="-2295030" y="1485954"/>
            <a:ext cx="6310837" cy="903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altLang="zh-CN" sz="8800" spc="3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/>
                <a:ea typeface="造字工房悦黑体验版常规体"/>
                <a:cs typeface="+mn-ea"/>
                <a:sym typeface="+mn-lt"/>
              </a:rPr>
              <a:t>Part 01</a:t>
            </a:r>
          </a:p>
        </p:txBody>
      </p:sp>
      <p:sp>
        <p:nvSpPr>
          <p:cNvPr id="7" name="TextBox 8"/>
          <p:cNvSpPr txBox="1"/>
          <p:nvPr/>
        </p:nvSpPr>
        <p:spPr>
          <a:xfrm>
            <a:off x="5174140" y="3042209"/>
            <a:ext cx="5032147" cy="7339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zh-CN" altLang="en-US" sz="5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+mn-ea"/>
                <a:sym typeface="+mn-lt"/>
              </a:rPr>
              <a:t>虚拟机搭建环境</a:t>
            </a:r>
            <a:endParaRPr lang="zh-CN" altLang="en-US" sz="5400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  <p:sp>
        <p:nvSpPr>
          <p:cNvPr id="9" name="TextBox 1"/>
          <p:cNvSpPr txBox="1"/>
          <p:nvPr/>
        </p:nvSpPr>
        <p:spPr>
          <a:xfrm>
            <a:off x="6797965" y="3860322"/>
            <a:ext cx="3833090" cy="34163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Virtual machine building environment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  <p:bldP spid="9" grpId="0"/>
        </p:bldLst>
      </p:timing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"/>
          <p:cNvSpPr txBox="1"/>
          <p:nvPr/>
        </p:nvSpPr>
        <p:spPr>
          <a:xfrm>
            <a:off x="551043" y="208262"/>
            <a:ext cx="2339939" cy="4848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4.3 </a:t>
            </a: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fiddler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2690" y="2334754"/>
            <a:ext cx="5121880" cy="1359791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902690" y="1161990"/>
            <a:ext cx="5994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hlinkClick r:id="rId4"/>
              </a:rPr>
              <a:t>Fiddler</a:t>
            </a:r>
            <a:r>
              <a:rPr lang="zh-CN" altLang="en-US" b="1">
                <a:hlinkClick r:id="rId4"/>
              </a:rPr>
              <a:t>抓包，如何修改请求数据</a:t>
            </a:r>
            <a:endParaRPr lang="zh-CN" altLang="en-US" b="1"/>
          </a:p>
          <a:p>
            <a:r>
              <a:rPr lang="en-US" altLang="zh-CN"/>
              <a:t>https://pan.baidu.com/s/1pyKdAwgTdNNvoWA2bGlk9A</a:t>
            </a:r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02690" y="4220978"/>
            <a:ext cx="5317215" cy="145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216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290" y="4499759"/>
            <a:ext cx="4938188" cy="18670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290" y="1002556"/>
            <a:ext cx="6332769" cy="3269263"/>
          </a:xfrm>
          <a:prstGeom prst="rect">
            <a:avLst/>
          </a:prstGeom>
        </p:spPr>
      </p:pic>
      <p:sp>
        <p:nvSpPr>
          <p:cNvPr id="10" name="TextBox 1"/>
          <p:cNvSpPr txBox="1"/>
          <p:nvPr/>
        </p:nvSpPr>
        <p:spPr>
          <a:xfrm>
            <a:off x="551043" y="208262"/>
            <a:ext cx="2339939" cy="48487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4.3 </a:t>
            </a:r>
            <a:r>
              <a:rPr lang="en-US" altLang="zh-CN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fiddler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2494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/>
          <p:cNvPicPr>
            <a:picLocks noChangeAspect="1"/>
          </p:cNvPicPr>
          <p:nvPr/>
        </p:nvPicPr>
        <p:blipFill rotWithShape="1">
          <a:blip r:embed="rId3"/>
          <a:srcRect l="2743" t="12625" r="28662" b="1168"/>
          <a:stretch>
            <a:fillRect/>
          </a:stretch>
        </p:blipFill>
        <p:spPr>
          <a:xfrm rot="16200000">
            <a:off x="2667001" y="-2667000"/>
            <a:ext cx="6858001" cy="12192002"/>
          </a:xfrm>
          <a:prstGeom prst="rect">
            <a:avLst/>
          </a:prstGeom>
        </p:spPr>
      </p:pic>
      <p:sp>
        <p:nvSpPr>
          <p:cNvPr id="5" name="Rectangle 5"/>
          <p:cNvSpPr/>
          <p:nvPr/>
        </p:nvSpPr>
        <p:spPr bwMode="auto">
          <a:xfrm rot="18840317">
            <a:off x="3315794" y="-386791"/>
            <a:ext cx="72008" cy="6858000"/>
          </a:xfrm>
          <a:prstGeom prst="rect">
            <a:avLst/>
          </a:prstGeom>
          <a:solidFill>
            <a:srgbClr val="FFD145"/>
          </a:solidFill>
          <a:ln w="19050">
            <a:noFill/>
            <a:rou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 rot="2685275">
            <a:off x="-2295030" y="1492270"/>
            <a:ext cx="6310837" cy="9036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ts val="6000"/>
              </a:lnSpc>
            </a:pPr>
            <a:r>
              <a:rPr lang="en-US" altLang="zh-CN" sz="8800" spc="30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/>
                <a:ea typeface="造字工房悦黑体验版常规体"/>
                <a:cs typeface="+mn-ea"/>
                <a:sym typeface="+mn-lt"/>
              </a:rPr>
              <a:t>Part </a:t>
            </a:r>
            <a:r>
              <a:rPr lang="en-US" altLang="zh-CN" sz="8800" spc="30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/>
                <a:ea typeface="造字工房悦黑体验版常规体"/>
                <a:cs typeface="+mn-ea"/>
                <a:sym typeface="+mn-lt"/>
              </a:rPr>
              <a:t>05</a:t>
            </a:r>
            <a:endParaRPr lang="en-US" altLang="zh-CN" sz="8800" spc="3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5116139" y="3042209"/>
            <a:ext cx="5130828" cy="656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ts val="5000"/>
              </a:lnSpc>
            </a:pPr>
            <a:r>
              <a:rPr lang="en-US" altLang="zh-CN" sz="2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Postman+newman+jenkisn</a:t>
            </a:r>
            <a:endParaRPr lang="zh-CN" altLang="en-US" sz="2800" spc="300" dirty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96253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 p14:presetBounceEnd="8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animBg="1"/>
          <p:bldP spid="6" grpId="0"/>
          <p:bldP spid="7" grpId="0"/>
        </p:bldLst>
      </p:timing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043" y="208262"/>
            <a:ext cx="2617030" cy="53347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5.0    </a:t>
            </a:r>
            <a:r>
              <a:rPr lang="zh-CN" altLang="en-US" sz="2400" b="1" smtClean="0"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接口自动化</a:t>
            </a:r>
            <a:r>
              <a:rPr lang="en-US" altLang="zh-CN" sz="2400" b="1" smtClean="0"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 </a:t>
            </a:r>
            <a:endParaRPr lang="en-US" altLang="zh-CN" sz="2400" b="1" dirty="0"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09962" y="1332545"/>
            <a:ext cx="9051637" cy="45550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494949"/>
                </a:solidFill>
                <a:latin typeface="Arial" panose="020B0604020202020204" pitchFamily="34" charset="0"/>
              </a:rPr>
              <a:t>1.1</a:t>
            </a:r>
            <a:r>
              <a:rPr lang="zh-CN" altLang="en-US" b="1">
                <a:solidFill>
                  <a:srgbClr val="494949"/>
                </a:solidFill>
                <a:latin typeface="Arial" panose="020B0604020202020204" pitchFamily="34" charset="0"/>
              </a:rPr>
              <a:t>安装</a:t>
            </a:r>
            <a:r>
              <a:rPr lang="en-US" altLang="zh-CN" b="1">
                <a:solidFill>
                  <a:srgbClr val="494949"/>
                </a:solidFill>
                <a:latin typeface="Arial" panose="020B0604020202020204" pitchFamily="34" charset="0"/>
              </a:rPr>
              <a:t>nodejs6.0+</a:t>
            </a:r>
          </a:p>
          <a:p>
            <a:r>
              <a:rPr lang="zh-CN" altLang="en-US">
                <a:solidFill>
                  <a:srgbClr val="494949"/>
                </a:solidFill>
                <a:latin typeface="Arial" panose="020B0604020202020204" pitchFamily="34" charset="0"/>
              </a:rPr>
              <a:t>安装</a:t>
            </a:r>
            <a:r>
              <a:rPr lang="en-US" altLang="zh-CN">
                <a:solidFill>
                  <a:srgbClr val="494949"/>
                </a:solidFill>
                <a:latin typeface="Arial" panose="020B0604020202020204" pitchFamily="34" charset="0"/>
              </a:rPr>
              <a:t>nodejs6.0+</a:t>
            </a:r>
            <a:r>
              <a:rPr lang="zh-CN" altLang="en-US">
                <a:solidFill>
                  <a:srgbClr val="494949"/>
                </a:solidFill>
                <a:latin typeface="Arial" panose="020B0604020202020204" pitchFamily="34" charset="0"/>
              </a:rPr>
              <a:t>（</a:t>
            </a:r>
            <a:r>
              <a:rPr lang="en-US" altLang="zh-CN">
                <a:solidFill>
                  <a:srgbClr val="494949"/>
                </a:solidFill>
                <a:latin typeface="Arial" panose="020B0604020202020204" pitchFamily="34" charset="0"/>
              </a:rPr>
              <a:t>github</a:t>
            </a:r>
            <a:r>
              <a:rPr lang="zh-CN" altLang="en-US">
                <a:solidFill>
                  <a:srgbClr val="494949"/>
                </a:solidFill>
                <a:latin typeface="Arial" panose="020B0604020202020204" pitchFamily="34" charset="0"/>
              </a:rPr>
              <a:t>上面写的版本要求），用于安装</a:t>
            </a:r>
            <a:r>
              <a:rPr lang="en-US" altLang="zh-CN">
                <a:solidFill>
                  <a:srgbClr val="494949"/>
                </a:solidFill>
                <a:latin typeface="Arial" panose="020B0604020202020204" pitchFamily="34" charset="0"/>
              </a:rPr>
              <a:t>newman4.0+</a:t>
            </a:r>
            <a:r>
              <a:rPr lang="zh-CN" altLang="en-US">
                <a:solidFill>
                  <a:srgbClr val="494949"/>
                </a:solidFill>
                <a:latin typeface="Arial" panose="020B0604020202020204" pitchFamily="34" charset="0"/>
              </a:rPr>
              <a:t>，到</a:t>
            </a:r>
            <a:r>
              <a:rPr lang="en-US" altLang="zh-CN">
                <a:solidFill>
                  <a:srgbClr val="494949"/>
                </a:solidFill>
                <a:latin typeface="Arial" panose="020B0604020202020204" pitchFamily="34" charset="0"/>
              </a:rPr>
              <a:t>nodejs</a:t>
            </a:r>
            <a:r>
              <a:rPr lang="zh-CN" altLang="en-US">
                <a:solidFill>
                  <a:srgbClr val="494949"/>
                </a:solidFill>
                <a:latin typeface="Arial" panose="020B0604020202020204" pitchFamily="34" charset="0"/>
              </a:rPr>
              <a:t>官网下载即可</a:t>
            </a:r>
            <a:r>
              <a:rPr lang="en-US" altLang="zh-CN">
                <a:solidFill>
                  <a:srgbClr val="494949"/>
                </a:solidFill>
                <a:latin typeface="Arial" panose="020B0604020202020204" pitchFamily="34" charset="0"/>
                <a:hlinkClick r:id="rId3"/>
              </a:rPr>
              <a:t>https://nodejs.org/en/download/releases</a:t>
            </a:r>
            <a:r>
              <a:rPr lang="en-US" altLang="zh-CN" smtClean="0">
                <a:solidFill>
                  <a:srgbClr val="494949"/>
                </a:solidFill>
                <a:latin typeface="Arial" panose="020B0604020202020204" pitchFamily="34" charset="0"/>
                <a:hlinkClick r:id="rId3"/>
              </a:rPr>
              <a:t>/</a:t>
            </a:r>
            <a:endParaRPr lang="en-US" altLang="zh-CN" smtClean="0">
              <a:solidFill>
                <a:srgbClr val="494949"/>
              </a:solidFill>
              <a:latin typeface="Arial" panose="020B0604020202020204" pitchFamily="34" charset="0"/>
            </a:endParaRPr>
          </a:p>
          <a:p>
            <a:r>
              <a:rPr lang="en-US" altLang="zh-CN"/>
              <a:t>1.2</a:t>
            </a:r>
            <a:r>
              <a:rPr lang="zh-CN" altLang="en-US"/>
              <a:t>安装</a:t>
            </a:r>
            <a:r>
              <a:rPr lang="en-US" altLang="zh-CN" smtClean="0"/>
              <a:t>newman     </a:t>
            </a:r>
            <a:r>
              <a:rPr lang="en-US" altLang="zh-CN" smtClean="0">
                <a:solidFill>
                  <a:srgbClr val="FFC000"/>
                </a:solidFill>
              </a:rPr>
              <a:t>npm install –g newman</a:t>
            </a:r>
          </a:p>
          <a:p>
            <a:r>
              <a:rPr lang="en-US" altLang="zh-CN"/>
              <a:t>1.3</a:t>
            </a:r>
            <a:r>
              <a:rPr lang="zh-CN" altLang="en-US"/>
              <a:t>安装</a:t>
            </a:r>
            <a:r>
              <a:rPr lang="en-US" altLang="zh-CN" smtClean="0"/>
              <a:t>newman-reporter-html               </a:t>
            </a:r>
            <a:r>
              <a:rPr lang="en-US" altLang="zh-CN" smtClean="0">
                <a:solidFill>
                  <a:srgbClr val="FFC000"/>
                </a:solidFill>
              </a:rPr>
              <a:t>npm </a:t>
            </a:r>
            <a:r>
              <a:rPr lang="en-US" altLang="zh-CN">
                <a:solidFill>
                  <a:srgbClr val="FFC000"/>
                </a:solidFill>
              </a:rPr>
              <a:t>install </a:t>
            </a:r>
            <a:r>
              <a:rPr lang="en-US" altLang="zh-CN" smtClean="0">
                <a:solidFill>
                  <a:srgbClr val="FFC000"/>
                </a:solidFill>
              </a:rPr>
              <a:t>–g </a:t>
            </a:r>
            <a:r>
              <a:rPr lang="en-US" altLang="zh-CN">
                <a:solidFill>
                  <a:srgbClr val="FFC000"/>
                </a:solidFill>
              </a:rPr>
              <a:t>newman-reporter-html </a:t>
            </a:r>
            <a:endParaRPr lang="en-US" altLang="zh-CN" smtClean="0">
              <a:solidFill>
                <a:srgbClr val="FFC000"/>
              </a:solidFill>
            </a:endParaRPr>
          </a:p>
          <a:p>
            <a:r>
              <a:rPr lang="zh-CN" altLang="en-US" sz="2000" b="1" smtClean="0"/>
              <a:t>本</a:t>
            </a:r>
            <a:r>
              <a:rPr lang="zh-CN" altLang="en-US" sz="2000" b="1"/>
              <a:t>机调试脚本</a:t>
            </a:r>
          </a:p>
          <a:p>
            <a:r>
              <a:rPr lang="en-US" altLang="zh-CN"/>
              <a:t>1.1</a:t>
            </a:r>
            <a:r>
              <a:rPr lang="zh-CN" altLang="en-US"/>
              <a:t>了解命令行执行脚本</a:t>
            </a:r>
          </a:p>
          <a:p>
            <a:r>
              <a:rPr lang="zh-CN" altLang="en-US"/>
              <a:t>可以查看</a:t>
            </a:r>
            <a:r>
              <a:rPr lang="en-US" altLang="zh-CN"/>
              <a:t>github</a:t>
            </a:r>
            <a:r>
              <a:rPr lang="zh-CN" altLang="en-US"/>
              <a:t>上面的命令说明</a:t>
            </a:r>
            <a:r>
              <a:rPr lang="en-US" altLang="zh-CN"/>
              <a:t>https://github.com/postmanlabs/newman#configuring-reporters</a:t>
            </a:r>
            <a:r>
              <a:rPr lang="zh-CN" altLang="en-US"/>
              <a:t>、</a:t>
            </a:r>
            <a:r>
              <a:rPr lang="en-US" altLang="zh-CN" u="sng">
                <a:hlinkClick r:id="rId4"/>
              </a:rPr>
              <a:t>https://github.com/postmanlabs/newman-reporter-html#readme</a:t>
            </a:r>
            <a:endParaRPr lang="en-US" altLang="zh-CN"/>
          </a:p>
          <a:p>
            <a:r>
              <a:rPr lang="en-US" altLang="zh-CN">
                <a:solidFill>
                  <a:srgbClr val="FFC000"/>
                </a:solidFill>
              </a:rPr>
              <a:t>run </a:t>
            </a:r>
            <a:r>
              <a:rPr lang="en-US" altLang="zh-CN" smtClean="0">
                <a:solidFill>
                  <a:srgbClr val="FFC000"/>
                </a:solidFill>
              </a:rPr>
              <a:t>XX.json</a:t>
            </a:r>
            <a:r>
              <a:rPr lang="en-US" altLang="zh-CN">
                <a:solidFill>
                  <a:srgbClr val="FFC000"/>
                </a:solidFill>
              </a:rPr>
              <a:t> </a:t>
            </a:r>
            <a:r>
              <a:rPr lang="en-US" altLang="zh-CN" smtClean="0">
                <a:solidFill>
                  <a:srgbClr val="FFC000"/>
                </a:solidFill>
              </a:rPr>
              <a:t> </a:t>
            </a:r>
            <a:r>
              <a:rPr lang="en-US" altLang="zh-CN"/>
              <a:t> #</a:t>
            </a:r>
            <a:r>
              <a:rPr lang="zh-CN" altLang="en-US"/>
              <a:t>执行脚本</a:t>
            </a:r>
          </a:p>
          <a:p>
            <a:r>
              <a:rPr lang="en-US" altLang="zh-CN">
                <a:solidFill>
                  <a:srgbClr val="FFC000"/>
                </a:solidFill>
              </a:rPr>
              <a:t>---reporters html --reporter-html-export /</a:t>
            </a:r>
            <a:r>
              <a:rPr lang="zh-CN" altLang="en-US"/>
              <a:t>路径  </a:t>
            </a:r>
            <a:r>
              <a:rPr lang="en-US" altLang="zh-CN" smtClean="0"/>
              <a:t>#</a:t>
            </a:r>
            <a:r>
              <a:rPr lang="zh-CN" altLang="en-US"/>
              <a:t>导出执行结果到此路径，若指定输出报告，则只会在</a:t>
            </a:r>
            <a:r>
              <a:rPr lang="en-US" altLang="zh-CN"/>
              <a:t>dos</a:t>
            </a:r>
            <a:r>
              <a:rPr lang="zh-CN" altLang="en-US"/>
              <a:t>窗口输出执行结果</a:t>
            </a:r>
          </a:p>
          <a:p>
            <a:r>
              <a:rPr lang="zh-CN" altLang="en-US">
                <a:solidFill>
                  <a:srgbClr val="FFC000"/>
                </a:solidFill>
              </a:rPr>
              <a:t> </a:t>
            </a:r>
            <a:r>
              <a:rPr lang="en-US" altLang="zh-CN">
                <a:solidFill>
                  <a:srgbClr val="FFC000"/>
                </a:solidFill>
              </a:rPr>
              <a:t>-e XX.json</a:t>
            </a:r>
            <a:r>
              <a:rPr lang="en-US" altLang="zh-CN"/>
              <a:t>    #</a:t>
            </a:r>
            <a:r>
              <a:rPr lang="zh-CN" altLang="en-US"/>
              <a:t>带上环境变量</a:t>
            </a:r>
          </a:p>
          <a:p>
            <a:r>
              <a:rPr lang="en-US" altLang="zh-CN"/>
              <a:t>1.2</a:t>
            </a:r>
            <a:r>
              <a:rPr lang="zh-CN" altLang="en-US"/>
              <a:t>从</a:t>
            </a:r>
            <a:r>
              <a:rPr lang="en-US" altLang="zh-CN"/>
              <a:t>postman</a:t>
            </a:r>
            <a:r>
              <a:rPr lang="zh-CN" altLang="en-US"/>
              <a:t>下载脚本到本</a:t>
            </a:r>
            <a:r>
              <a:rPr lang="zh-CN" altLang="en-US" smtClean="0"/>
              <a:t>机</a:t>
            </a:r>
            <a:endParaRPr lang="en-US" altLang="zh-CN" smtClean="0"/>
          </a:p>
          <a:p>
            <a:r>
              <a:rPr lang="zh-CN" altLang="en-US"/>
              <a:t>下载环境变量</a:t>
            </a:r>
          </a:p>
          <a:p>
            <a:endParaRPr lang="en-US" altLang="zh-CN" b="0" i="0">
              <a:solidFill>
                <a:srgbClr val="FFC000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07584" y="5476188"/>
            <a:ext cx="2728196" cy="1188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545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51043" y="208262"/>
            <a:ext cx="2617030" cy="53347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400" b="1" smtClean="0">
                <a:solidFill>
                  <a:schemeClr val="bg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5.0    </a:t>
            </a:r>
            <a:r>
              <a:rPr lang="zh-CN" altLang="en-US" sz="2400" b="1" smtClean="0"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接口自动化</a:t>
            </a:r>
            <a:r>
              <a:rPr lang="en-US" altLang="zh-CN" sz="2400" b="1" smtClean="0"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  </a:t>
            </a:r>
            <a:endParaRPr lang="en-US" altLang="zh-CN" sz="2400" b="1" dirty="0"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37673" y="926881"/>
            <a:ext cx="91070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494949"/>
                </a:solidFill>
                <a:latin typeface="Arial" panose="020B0604020202020204" pitchFamily="34" charset="0"/>
              </a:rPr>
              <a:t>1.3</a:t>
            </a:r>
            <a:r>
              <a:rPr lang="zh-CN" altLang="en-US">
                <a:solidFill>
                  <a:srgbClr val="494949"/>
                </a:solidFill>
                <a:latin typeface="Arial" panose="020B0604020202020204" pitchFamily="34" charset="0"/>
              </a:rPr>
              <a:t>本机调试出报告</a:t>
            </a:r>
          </a:p>
          <a:p>
            <a:r>
              <a:rPr lang="en-US" altLang="zh-CN">
                <a:solidFill>
                  <a:srgbClr val="494949"/>
                </a:solidFill>
                <a:latin typeface="Arial" panose="020B0604020202020204" pitchFamily="34" charset="0"/>
              </a:rPr>
              <a:t>newman run D:\test.postman_collection.json --reporters html --reporter-html-export  D:\html01.html</a:t>
            </a:r>
            <a:endParaRPr lang="en-US" altLang="zh-CN" b="0" i="0">
              <a:solidFill>
                <a:srgbClr val="49494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237673" y="2678768"/>
            <a:ext cx="90239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494949"/>
                </a:solidFill>
                <a:latin typeface="Arial" panose="020B0604020202020204" pitchFamily="34" charset="0"/>
              </a:rPr>
              <a:t>3</a:t>
            </a:r>
            <a:r>
              <a:rPr lang="zh-CN" altLang="en-US">
                <a:solidFill>
                  <a:srgbClr val="494949"/>
                </a:solidFill>
                <a:latin typeface="Arial" panose="020B0604020202020204" pitchFamily="34" charset="0"/>
              </a:rPr>
              <a:t>、集成</a:t>
            </a:r>
            <a:r>
              <a:rPr lang="en-US" altLang="zh-CN">
                <a:solidFill>
                  <a:srgbClr val="494949"/>
                </a:solidFill>
                <a:latin typeface="Arial" panose="020B0604020202020204" pitchFamily="34" charset="0"/>
              </a:rPr>
              <a:t>jenkins</a:t>
            </a:r>
          </a:p>
          <a:p>
            <a:r>
              <a:rPr lang="en-US" altLang="zh-CN">
                <a:solidFill>
                  <a:srgbClr val="494949"/>
                </a:solidFill>
                <a:latin typeface="Arial" panose="020B0604020202020204" pitchFamily="34" charset="0"/>
              </a:rPr>
              <a:t> </a:t>
            </a:r>
            <a:r>
              <a:rPr lang="zh-CN" altLang="en-US">
                <a:solidFill>
                  <a:srgbClr val="494949"/>
                </a:solidFill>
                <a:latin typeface="Arial" panose="020B0604020202020204" pitchFamily="34" charset="0"/>
              </a:rPr>
              <a:t>和其他项目配置</a:t>
            </a:r>
            <a:r>
              <a:rPr lang="en-US" altLang="zh-CN">
                <a:solidFill>
                  <a:srgbClr val="494949"/>
                </a:solidFill>
                <a:latin typeface="Arial" panose="020B0604020202020204" pitchFamily="34" charset="0"/>
              </a:rPr>
              <a:t>jenkins</a:t>
            </a:r>
            <a:r>
              <a:rPr lang="zh-CN" altLang="en-US">
                <a:solidFill>
                  <a:srgbClr val="494949"/>
                </a:solidFill>
                <a:latin typeface="Arial" panose="020B0604020202020204" pitchFamily="34" charset="0"/>
              </a:rPr>
              <a:t>一样，新建一个构建，然后在构建的地方，配置一下</a:t>
            </a:r>
            <a:r>
              <a:rPr lang="zh-CN" altLang="en-US" smtClean="0">
                <a:solidFill>
                  <a:srgbClr val="494949"/>
                </a:solidFill>
                <a:latin typeface="Arial" panose="020B0604020202020204" pitchFamily="34" charset="0"/>
              </a:rPr>
              <a:t>，</a:t>
            </a:r>
            <a:endParaRPr lang="en-US" altLang="zh-CN" smtClean="0">
              <a:solidFill>
                <a:srgbClr val="494949"/>
              </a:solidFill>
              <a:latin typeface="Arial" panose="020B0604020202020204" pitchFamily="34" charset="0"/>
            </a:endParaRPr>
          </a:p>
          <a:p>
            <a:r>
              <a:rPr lang="en-US" altLang="zh-CN" smtClean="0">
                <a:solidFill>
                  <a:srgbClr val="494949"/>
                </a:solidFill>
                <a:latin typeface="Arial" panose="020B0604020202020204" pitchFamily="34" charset="0"/>
              </a:rPr>
              <a:t>windows</a:t>
            </a:r>
            <a:r>
              <a:rPr lang="zh-CN" altLang="en-US">
                <a:solidFill>
                  <a:srgbClr val="494949"/>
                </a:solidFill>
                <a:latin typeface="Arial" panose="020B0604020202020204" pitchFamily="34" charset="0"/>
              </a:rPr>
              <a:t>的批处理命令</a:t>
            </a:r>
            <a:endParaRPr lang="zh-CN" altLang="en-US" b="0" i="0">
              <a:solidFill>
                <a:srgbClr val="494949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237673" y="4993361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494949"/>
                </a:solidFill>
                <a:latin typeface="Arial" panose="020B0604020202020204" pitchFamily="34" charset="0"/>
              </a:rPr>
              <a:t>点击立即构建，查看控制台输出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673" y="1939570"/>
            <a:ext cx="6119390" cy="44961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673" y="3679914"/>
            <a:ext cx="5768840" cy="10973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7673" y="5578765"/>
            <a:ext cx="6100527" cy="1140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1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/>
          <p:cNvPicPr>
            <a:picLocks noChangeAspect="1"/>
          </p:cNvPicPr>
          <p:nvPr/>
        </p:nvPicPr>
        <p:blipFill rotWithShape="1">
          <a:blip r:embed="rId3"/>
          <a:srcRect t="5965" b="5427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117384" y="1235347"/>
            <a:ext cx="952774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2020</a:t>
            </a:r>
            <a:r>
              <a:rPr lang="en-US" altLang="zh-CN" sz="320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+mn-ea"/>
                <a:sym typeface="+mn-lt"/>
              </a:rPr>
              <a:t>DEFENCE</a:t>
            </a:r>
            <a:endParaRPr lang="zh-CN" altLang="en-US" sz="115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117385" y="3131518"/>
            <a:ext cx="6306016" cy="789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ts val="5000"/>
              </a:lnSpc>
            </a:pPr>
            <a:r>
              <a:rPr lang="zh-CN" altLang="en-US" sz="6600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综艺简体" panose="02010601030101010101" pitchFamily="2" charset="-122"/>
                <a:ea typeface="方正综艺简体" panose="02010601030101010101" pitchFamily="2" charset="-122"/>
                <a:cs typeface="+mn-ea"/>
                <a:sym typeface="+mn-lt"/>
              </a:rPr>
              <a:t>谢谢观看 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8181486" y="4013972"/>
            <a:ext cx="1154934" cy="338555"/>
            <a:chOff x="10222822" y="4147193"/>
            <a:chExt cx="1154934" cy="338555"/>
          </a:xfrm>
        </p:grpSpPr>
        <p:sp>
          <p:nvSpPr>
            <p:cNvPr id="12" name="矩形: 圆角 11"/>
            <p:cNvSpPr/>
            <p:nvPr/>
          </p:nvSpPr>
          <p:spPr>
            <a:xfrm>
              <a:off x="10222822" y="4149658"/>
              <a:ext cx="1143678" cy="336090"/>
            </a:xfrm>
            <a:prstGeom prst="roundRect">
              <a:avLst/>
            </a:prstGeom>
            <a:solidFill>
              <a:srgbClr val="FFD1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0327468" y="4147193"/>
              <a:ext cx="105028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smtClean="0">
                  <a:ea typeface="Adobe Gothic Std B" panose="020B0800000000000000" pitchFamily="34" charset="-128"/>
                </a:rPr>
                <a:t>20</a:t>
              </a:r>
              <a:r>
                <a:rPr lang="zh-CN" altLang="en-US" sz="1600" b="1" smtClean="0">
                  <a:ea typeface="Adobe Gothic Std B" panose="020B0800000000000000" pitchFamily="34" charset="-128"/>
                </a:rPr>
                <a:t>年</a:t>
              </a:r>
              <a:r>
                <a:rPr lang="en-US" altLang="zh-CN" sz="1600" b="1" smtClean="0">
                  <a:ea typeface="Adobe Gothic Std B" panose="020B0800000000000000" pitchFamily="34" charset="-128"/>
                </a:rPr>
                <a:t>03</a:t>
              </a:r>
              <a:r>
                <a:rPr lang="zh-CN" altLang="en-US" sz="1600" b="1" smtClean="0">
                  <a:ea typeface="Adobe Gothic Std B" panose="020B0800000000000000" pitchFamily="34" charset="-128"/>
                </a:rPr>
                <a:t>月</a:t>
              </a:r>
              <a:endParaRPr lang="zh-CN" altLang="en-US" sz="1600" b="1" dirty="0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7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8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 p14:presetBounceEnd="7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78000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78000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8">
                                                <p:txEl>
                                                  <p:pRg st="0" end="0"/>
                                                </p:txEl>
                                              </p:spTgt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4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9" grpId="0"/>
        </p:bldLst>
      </p:timing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Box 1"/>
          <p:cNvSpPr txBox="1"/>
          <p:nvPr/>
        </p:nvSpPr>
        <p:spPr>
          <a:xfrm>
            <a:off x="334721" y="153330"/>
            <a:ext cx="2289804" cy="533479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>
              <a:lnSpc>
                <a:spcPts val="3810"/>
              </a:lnSpc>
            </a:pPr>
            <a:r>
              <a:rPr lang="en-US" altLang="zh-CN" sz="2400" b="1" smtClean="0">
                <a:solidFill>
                  <a:srgbClr val="FF0000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  1.1       </a:t>
            </a:r>
            <a:r>
              <a:rPr lang="zh-CN" altLang="en-US" sz="24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环</a:t>
            </a:r>
            <a:r>
              <a:rPr lang="zh-CN" altLang="en-US" sz="2400" b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</a:rPr>
              <a:t>境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79623" y="1422400"/>
            <a:ext cx="86064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/>
              <a:t>1.VMware</a:t>
            </a:r>
            <a:r>
              <a:rPr lang="zh-CN" altLang="en-US" b="1"/>
              <a:t>安装</a:t>
            </a:r>
            <a:r>
              <a:rPr lang="en-US" altLang="zh-CN" b="1" smtClean="0"/>
              <a:t>centos7</a:t>
            </a:r>
            <a:r>
              <a:rPr lang="zh-CN" altLang="en-US" b="1" smtClean="0"/>
              <a:t>系统</a:t>
            </a:r>
            <a:endParaRPr lang="en-US" altLang="zh-CN" b="1" smtClean="0"/>
          </a:p>
          <a:p>
            <a:r>
              <a:rPr lang="en-US" altLang="zh-CN" b="1" smtClean="0"/>
              <a:t>2.</a:t>
            </a:r>
            <a:r>
              <a:rPr lang="zh-CN" altLang="en-US" b="1" smtClean="0"/>
              <a:t>新建虚拟机，选择</a:t>
            </a:r>
            <a:r>
              <a:rPr lang="zh-CN" altLang="en-US"/>
              <a:t>下载的</a:t>
            </a:r>
            <a:r>
              <a:rPr lang="en-US" altLang="zh-CN"/>
              <a:t>centos7</a:t>
            </a:r>
            <a:r>
              <a:rPr lang="zh-CN" altLang="en-US"/>
              <a:t>安装</a:t>
            </a:r>
            <a:r>
              <a:rPr lang="zh-CN" altLang="en-US" smtClean="0"/>
              <a:t>包</a:t>
            </a:r>
            <a:endParaRPr lang="en-US" altLang="zh-CN" smtClean="0"/>
          </a:p>
          <a:p>
            <a:r>
              <a:rPr lang="en-US" altLang="zh-CN" b="1" smtClean="0"/>
              <a:t>3.</a:t>
            </a:r>
            <a:r>
              <a:rPr lang="zh-CN" altLang="en-US" b="1" smtClean="0"/>
              <a:t>设置配置信息</a:t>
            </a:r>
            <a:endParaRPr lang="en-US" altLang="zh-CN" b="1" smtClean="0"/>
          </a:p>
          <a:p>
            <a:r>
              <a:rPr lang="en-US" altLang="zh-CN" b="1" smtClean="0"/>
              <a:t>4.</a:t>
            </a:r>
            <a:r>
              <a:rPr lang="zh-CN" altLang="en-US" b="1"/>
              <a:t>网</a:t>
            </a:r>
            <a:r>
              <a:rPr lang="zh-CN" altLang="en-US" b="1" smtClean="0"/>
              <a:t>络配置</a:t>
            </a:r>
            <a:endParaRPr lang="en-US" altLang="zh-CN" b="1" smtClean="0"/>
          </a:p>
          <a:p>
            <a:r>
              <a:rPr lang="en-US" altLang="zh-CN" b="1" smtClean="0"/>
              <a:t>5.</a:t>
            </a:r>
            <a:r>
              <a:rPr lang="zh-CN" altLang="en-US"/>
              <a:t>然后进入</a:t>
            </a:r>
            <a:r>
              <a:rPr lang="en-US" altLang="zh-CN"/>
              <a:t>centos</a:t>
            </a:r>
            <a:r>
              <a:rPr lang="zh-CN" altLang="en-US"/>
              <a:t>系</a:t>
            </a:r>
            <a:r>
              <a:rPr lang="zh-CN" altLang="en-US" smtClean="0"/>
              <a:t>统    </a:t>
            </a:r>
            <a:r>
              <a:rPr lang="en-US" altLang="zh-CN"/>
              <a:t>vi /</a:t>
            </a:r>
            <a:r>
              <a:rPr lang="en-US" altLang="zh-CN" smtClean="0"/>
              <a:t>etc/sysconfig/network-scripts/ifcfg-ens33</a:t>
            </a:r>
          </a:p>
          <a:p>
            <a:r>
              <a:rPr lang="en-US" altLang="zh-CN" b="1" smtClean="0"/>
              <a:t>6.</a:t>
            </a:r>
            <a:r>
              <a:rPr lang="zh-CN" altLang="en-US"/>
              <a:t>编辑该文件</a:t>
            </a:r>
            <a:r>
              <a:rPr lang="en-US" altLang="zh-CN"/>
              <a:t>ifcfg-ens33</a:t>
            </a:r>
            <a:r>
              <a:rPr lang="zh-CN" altLang="en-US"/>
              <a:t>（不同网卡文件不同）， 配置静态</a:t>
            </a:r>
            <a:r>
              <a:rPr lang="en-US" altLang="zh-CN"/>
              <a:t>ip, </a:t>
            </a:r>
            <a:r>
              <a:rPr lang="zh-CN" altLang="en-US"/>
              <a:t>改为</a:t>
            </a:r>
            <a:r>
              <a:rPr lang="en-US" altLang="zh-CN"/>
              <a:t>BOOTPROTO="</a:t>
            </a:r>
            <a:r>
              <a:rPr lang="en-US" altLang="zh-CN" smtClean="0"/>
              <a:t>static“</a:t>
            </a:r>
          </a:p>
          <a:p>
            <a:r>
              <a:rPr lang="en-US" altLang="zh-CN" b="1" smtClean="0"/>
              <a:t>7.</a:t>
            </a:r>
            <a:endParaRPr lang="en-US" altLang="zh-CN" b="1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123" y="3427062"/>
            <a:ext cx="6790008" cy="20728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479623" y="5499882"/>
            <a:ext cx="7950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mtClean="0"/>
              <a:t>8.</a:t>
            </a:r>
            <a:r>
              <a:rPr lang="zh-CN" altLang="en-US" smtClean="0"/>
              <a:t>重启网络</a:t>
            </a:r>
            <a:r>
              <a:rPr lang="en-US" altLang="zh-CN" smtClean="0"/>
              <a:t> </a:t>
            </a:r>
            <a:r>
              <a:rPr lang="en-US" altLang="zh-CN"/>
              <a:t>systemctl restart </a:t>
            </a:r>
            <a:r>
              <a:rPr lang="en-US" altLang="zh-CN" smtClean="0"/>
              <a:t>network.service</a:t>
            </a:r>
          </a:p>
          <a:p>
            <a:r>
              <a:rPr lang="en-US" altLang="zh-CN" smtClean="0"/>
              <a:t>9.</a:t>
            </a:r>
            <a:r>
              <a:rPr lang="zh-CN" altLang="en-US"/>
              <a:t>验</a:t>
            </a:r>
            <a:r>
              <a:rPr lang="zh-CN" altLang="en-US" smtClean="0"/>
              <a:t>证</a:t>
            </a:r>
            <a:r>
              <a:rPr lang="en-US" altLang="zh-CN" smtClean="0"/>
              <a:t>ip</a:t>
            </a:r>
            <a:r>
              <a:rPr lang="zh-CN" altLang="en-US" smtClean="0"/>
              <a:t>配置是否正确  </a:t>
            </a:r>
            <a:r>
              <a:rPr lang="en-US" altLang="zh-CN"/>
              <a:t>ip addr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Rectangle 9"/>
          <p:cNvSpPr>
            <a:spLocks noChangeAspect="1"/>
          </p:cNvSpPr>
          <p:nvPr/>
        </p:nvSpPr>
        <p:spPr bwMode="auto">
          <a:xfrm>
            <a:off x="4092055" y="1216150"/>
            <a:ext cx="3997173" cy="402049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anchor="ctr"/>
          <a:lstStyle/>
          <a:p>
            <a:pPr algn="ctr"/>
            <a:endParaRPr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  <p:sp>
        <p:nvSpPr>
          <p:cNvPr id="102" name="Freeform: Shape 32"/>
          <p:cNvSpPr/>
          <p:nvPr/>
        </p:nvSpPr>
        <p:spPr bwMode="auto">
          <a:xfrm>
            <a:off x="6175581" y="1411012"/>
            <a:ext cx="289795" cy="238165"/>
          </a:xfrm>
          <a:custGeom>
            <a:avLst/>
            <a:gdLst/>
            <a:ahLst/>
            <a:cxnLst>
              <a:cxn ang="0">
                <a:pos x="89" y="78"/>
              </a:cxn>
              <a:cxn ang="0">
                <a:pos x="110" y="44"/>
              </a:cxn>
              <a:cxn ang="0">
                <a:pos x="53" y="0"/>
              </a:cxn>
              <a:cxn ang="0">
                <a:pos x="50" y="0"/>
              </a:cxn>
              <a:cxn ang="0">
                <a:pos x="0" y="62"/>
              </a:cxn>
              <a:cxn ang="0">
                <a:pos x="53" y="88"/>
              </a:cxn>
              <a:cxn ang="0">
                <a:pos x="78" y="84"/>
              </a:cxn>
              <a:cxn ang="0">
                <a:pos x="104" y="91"/>
              </a:cxn>
              <a:cxn ang="0">
                <a:pos x="89" y="78"/>
              </a:cxn>
            </a:cxnLst>
            <a:rect l="0" t="0" r="r" b="b"/>
            <a:pathLst>
              <a:path w="110" h="91">
                <a:moveTo>
                  <a:pt x="89" y="78"/>
                </a:moveTo>
                <a:cubicBezTo>
                  <a:pt x="102" y="70"/>
                  <a:pt x="110" y="58"/>
                  <a:pt x="110" y="44"/>
                </a:cubicBezTo>
                <a:cubicBezTo>
                  <a:pt x="110" y="20"/>
                  <a:pt x="84" y="0"/>
                  <a:pt x="53" y="0"/>
                </a:cubicBezTo>
                <a:cubicBezTo>
                  <a:pt x="52" y="0"/>
                  <a:pt x="51" y="0"/>
                  <a:pt x="50" y="0"/>
                </a:cubicBezTo>
                <a:cubicBezTo>
                  <a:pt x="47" y="27"/>
                  <a:pt x="28" y="49"/>
                  <a:pt x="0" y="62"/>
                </a:cubicBezTo>
                <a:cubicBezTo>
                  <a:pt x="9" y="77"/>
                  <a:pt x="29" y="88"/>
                  <a:pt x="53" y="88"/>
                </a:cubicBezTo>
                <a:cubicBezTo>
                  <a:pt x="62" y="88"/>
                  <a:pt x="71" y="87"/>
                  <a:pt x="78" y="84"/>
                </a:cubicBezTo>
                <a:cubicBezTo>
                  <a:pt x="85" y="86"/>
                  <a:pt x="93" y="89"/>
                  <a:pt x="104" y="91"/>
                </a:cubicBezTo>
                <a:cubicBezTo>
                  <a:pt x="104" y="91"/>
                  <a:pt x="96" y="87"/>
                  <a:pt x="89" y="78"/>
                </a:cubicBezTo>
                <a:close/>
              </a:path>
            </a:pathLst>
          </a:custGeom>
          <a:solidFill>
            <a:srgbClr val="A5A8AB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  <p:sp>
        <p:nvSpPr>
          <p:cNvPr id="104" name="Freeform: Shape 34"/>
          <p:cNvSpPr/>
          <p:nvPr/>
        </p:nvSpPr>
        <p:spPr bwMode="auto">
          <a:xfrm>
            <a:off x="6183909" y="1417674"/>
            <a:ext cx="289795" cy="239830"/>
          </a:xfrm>
          <a:custGeom>
            <a:avLst/>
            <a:gdLst/>
            <a:ahLst/>
            <a:cxnLst>
              <a:cxn ang="0">
                <a:pos x="89" y="78"/>
              </a:cxn>
              <a:cxn ang="0">
                <a:pos x="110" y="44"/>
              </a:cxn>
              <a:cxn ang="0">
                <a:pos x="52" y="0"/>
              </a:cxn>
              <a:cxn ang="0">
                <a:pos x="49" y="0"/>
              </a:cxn>
              <a:cxn ang="0">
                <a:pos x="0" y="62"/>
              </a:cxn>
              <a:cxn ang="0">
                <a:pos x="52" y="88"/>
              </a:cxn>
              <a:cxn ang="0">
                <a:pos x="78" y="83"/>
              </a:cxn>
              <a:cxn ang="0">
                <a:pos x="103" y="91"/>
              </a:cxn>
              <a:cxn ang="0">
                <a:pos x="89" y="78"/>
              </a:cxn>
            </a:cxnLst>
            <a:rect l="0" t="0" r="r" b="b"/>
            <a:pathLst>
              <a:path w="110" h="91">
                <a:moveTo>
                  <a:pt x="89" y="78"/>
                </a:moveTo>
                <a:cubicBezTo>
                  <a:pt x="102" y="70"/>
                  <a:pt x="110" y="58"/>
                  <a:pt x="110" y="44"/>
                </a:cubicBezTo>
                <a:cubicBezTo>
                  <a:pt x="110" y="20"/>
                  <a:pt x="84" y="0"/>
                  <a:pt x="52" y="0"/>
                </a:cubicBezTo>
                <a:cubicBezTo>
                  <a:pt x="51" y="0"/>
                  <a:pt x="50" y="0"/>
                  <a:pt x="49" y="0"/>
                </a:cubicBezTo>
                <a:cubicBezTo>
                  <a:pt x="47" y="27"/>
                  <a:pt x="27" y="49"/>
                  <a:pt x="0" y="62"/>
                </a:cubicBezTo>
                <a:cubicBezTo>
                  <a:pt x="9" y="77"/>
                  <a:pt x="29" y="88"/>
                  <a:pt x="52" y="88"/>
                </a:cubicBezTo>
                <a:cubicBezTo>
                  <a:pt x="62" y="88"/>
                  <a:pt x="70" y="86"/>
                  <a:pt x="78" y="83"/>
                </a:cubicBezTo>
                <a:cubicBezTo>
                  <a:pt x="85" y="86"/>
                  <a:pt x="93" y="89"/>
                  <a:pt x="103" y="91"/>
                </a:cubicBezTo>
                <a:cubicBezTo>
                  <a:pt x="103" y="91"/>
                  <a:pt x="96" y="87"/>
                  <a:pt x="89" y="78"/>
                </a:cubicBezTo>
                <a:close/>
              </a:path>
            </a:pathLst>
          </a:custGeom>
          <a:solidFill>
            <a:srgbClr val="FFFFFF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>
              <a:solidFill>
                <a:schemeClr val="tx1">
                  <a:lumMod val="75000"/>
                  <a:lumOff val="25000"/>
                </a:schemeClr>
              </a:solidFill>
              <a:latin typeface="Impact" panose="020B0806030902050204"/>
              <a:ea typeface="造字工房悦黑体验版常规体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63765" y="201995"/>
            <a:ext cx="4082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solidFill>
                  <a:srgbClr val="FF0000"/>
                </a:solidFill>
              </a:rPr>
              <a:t>1.2</a:t>
            </a:r>
            <a:r>
              <a:rPr lang="en-US" altLang="zh-CN" smtClean="0">
                <a:solidFill>
                  <a:srgbClr val="FF0000"/>
                </a:solidFill>
              </a:rPr>
              <a:t>        </a:t>
            </a:r>
            <a:r>
              <a:rPr lang="zh-CN" altLang="en-US" smtClean="0"/>
              <a:t>虚</a:t>
            </a:r>
            <a:r>
              <a:rPr lang="zh-CN" altLang="en-US"/>
              <a:t>拟</a:t>
            </a:r>
            <a:r>
              <a:rPr lang="zh-CN" altLang="en-US" smtClean="0"/>
              <a:t>机克隆需要修改的信息</a:t>
            </a:r>
            <a:endParaRPr lang="en-US" altLang="zh-CN" smtClean="0"/>
          </a:p>
        </p:txBody>
      </p:sp>
      <p:sp>
        <p:nvSpPr>
          <p:cNvPr id="3" name="矩形 2"/>
          <p:cNvSpPr/>
          <p:nvPr/>
        </p:nvSpPr>
        <p:spPr>
          <a:xfrm>
            <a:off x="1597891" y="1216150"/>
            <a:ext cx="788785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u="sng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  <a:hlinkClick r:id="rId3"/>
              </a:rPr>
              <a:t>https://</a:t>
            </a:r>
            <a:r>
              <a:rPr lang="en-US" altLang="zh-CN" u="sng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  <a:hlinkClick r:id="rId3"/>
              </a:rPr>
              <a:t>blog.csdn.net/qq_35461394/article/details/92788603</a:t>
            </a:r>
            <a:endParaRPr lang="en-US" altLang="zh-CN" u="sng" smtClean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>
              <a:lnSpc>
                <a:spcPts val="18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endParaRPr lang="zh-CN" altLang="zh-CN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ip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地</a:t>
            </a:r>
            <a:r>
              <a:rPr lang="zh-CN" altLang="zh-CN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址</a:t>
            </a:r>
            <a:endParaRPr lang="en-US" altLang="zh-CN" smtClean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lvl="0">
              <a:lnSpc>
                <a:spcPts val="18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endParaRPr lang="zh-CN" altLang="zh-CN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mac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地</a:t>
            </a:r>
            <a:r>
              <a:rPr lang="zh-CN" altLang="zh-CN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址</a:t>
            </a:r>
            <a:endParaRPr lang="en-US" altLang="zh-CN" smtClean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lvl="0">
              <a:lnSpc>
                <a:spcPts val="18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endParaRPr lang="zh-CN" altLang="zh-CN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主机名</a:t>
            </a:r>
            <a:endParaRPr lang="zh-CN" altLang="zh-CN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56" name="图片 155" descr="https://img.mubu.com/document_image/adebd575-421c-48c1-97bc-424f60273735-4692502.jpg"/>
          <p:cNvPicPr/>
          <p:nvPr/>
        </p:nvPicPr>
        <p:blipFill>
          <a:blip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4939" y="3569133"/>
            <a:ext cx="5006340" cy="2926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nodePh="1" p14:presetBounceEnd="35000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7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8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12" dur="2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13" dur="2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 p14:presetBounceEnd="35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5000">
                                          <p:cBhvr additive="base">
                                            <p:cTn id="17" dur="2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5000">
                                          <p:cBhvr additive="base">
                                            <p:cTn id="18" dur="2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8" grpId="0"/>
          <p:bldP spid="102" grpId="0" animBg="1"/>
          <p:bldP spid="104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afterEffect" nodePh="1">
                                      <p:stCondLst>
                                        <p:cond delay="0"/>
                                      </p:stCondLst>
                                      <p:endCondLst>
                                        <p:cond evt="begin" delay="0">
                                          <p:tn val="5"/>
                                        </p:cond>
                                      </p:end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2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200"/>
                                </p:stCondLst>
                                <p:childTnLst>
                                  <p:par>
                                    <p:cTn id="1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2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2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400"/>
                                </p:stCondLst>
                                <p:childTnLst>
                                  <p:par>
                                    <p:cTn id="15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2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2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78" grpId="0"/>
          <p:bldP spid="102" grpId="0" animBg="1"/>
          <p:bldP spid="104" grpId="0" animBg="1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563420" y="221673"/>
            <a:ext cx="4507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smtClean="0">
                <a:solidFill>
                  <a:srgbClr val="FF0000"/>
                </a:solidFill>
              </a:rPr>
              <a:t>1.2</a:t>
            </a:r>
            <a:r>
              <a:rPr lang="en-US" altLang="zh-CN" smtClean="0"/>
              <a:t>       </a:t>
            </a:r>
            <a:r>
              <a:rPr lang="zh-CN" altLang="en-US" smtClean="0"/>
              <a:t>虚</a:t>
            </a:r>
            <a:r>
              <a:rPr lang="zh-CN" altLang="en-US"/>
              <a:t>拟</a:t>
            </a:r>
            <a:r>
              <a:rPr lang="zh-CN" altLang="en-US" smtClean="0"/>
              <a:t>机克隆需要修改的信息</a:t>
            </a:r>
            <a:endParaRPr lang="en-US" altLang="zh-CN" smtClean="0"/>
          </a:p>
        </p:txBody>
      </p:sp>
      <p:pic>
        <p:nvPicPr>
          <p:cNvPr id="36" name="图片 35" descr="https://img.mubu.com/document_image/5e20fde4-6119-42ea-be4a-62e9070947a3-4692502.jpg"/>
          <p:cNvPicPr/>
          <p:nvPr/>
        </p:nvPicPr>
        <p:blipFill>
          <a:blip r:link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4909" y="1054908"/>
            <a:ext cx="6530802" cy="48101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5131" y="214807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b="1" smtClean="0">
                <a:solidFill>
                  <a:srgbClr val="FF0000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1.3</a:t>
            </a:r>
            <a:r>
              <a:rPr lang="en-US" altLang="zh-CN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         </a:t>
            </a:r>
            <a:r>
              <a:rPr lang="zh-CN" altLang="zh-CN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搭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建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svn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服务器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(centos-7)</a:t>
            </a:r>
            <a:endParaRPr lang="zh-CN" altLang="zh-CN" sz="1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293090" y="986158"/>
            <a:ext cx="10233891" cy="49398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u="sng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  <a:hlinkClick r:id="rId3"/>
              </a:rPr>
              <a:t>https://www.cnblogs.com/-mrl/p/8980244.html</a:t>
            </a:r>
            <a:endParaRPr lang="zh-CN" altLang="zh-CN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Linux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（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Centos7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）下搭建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svn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服务器</a:t>
            </a:r>
            <a:endParaRPr lang="zh-CN" altLang="zh-CN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342900" lvl="0" indent="-3429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系统环境：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centos7.7</a:t>
            </a:r>
            <a:endParaRPr lang="zh-CN" altLang="zh-CN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0"/>
            <a:r>
              <a:rPr lang="zh-CN" altLang="zh-CN"/>
              <a:t>第一步：通过</a:t>
            </a:r>
            <a:r>
              <a:rPr lang="en-US" altLang="zh-CN"/>
              <a:t>yum</a:t>
            </a:r>
            <a:r>
              <a:rPr lang="zh-CN" altLang="zh-CN"/>
              <a:t>命令安装</a:t>
            </a:r>
            <a:r>
              <a:rPr lang="en-US" altLang="zh-CN"/>
              <a:t>svnserve</a:t>
            </a:r>
            <a:r>
              <a:rPr lang="zh-CN" altLang="zh-CN"/>
              <a:t>，命令如下：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yum -y install subversion</a:t>
            </a:r>
            <a:endParaRPr lang="zh-CN" altLang="zh-CN">
              <a:solidFill>
                <a:srgbClr val="FF0000"/>
              </a:solidFill>
            </a:endParaRPr>
          </a:p>
          <a:p>
            <a:pPr lvl="1"/>
            <a:r>
              <a:rPr lang="zh-CN" altLang="zh-CN"/>
              <a:t>此命令会全自动安装</a:t>
            </a:r>
            <a:r>
              <a:rPr lang="en-US" altLang="zh-CN"/>
              <a:t>svn</a:t>
            </a:r>
            <a:r>
              <a:rPr lang="zh-CN" altLang="zh-CN"/>
              <a:t>服务器相关服务和依赖，安装完成会自动停止命令运行</a:t>
            </a:r>
          </a:p>
          <a:p>
            <a:pPr lvl="1"/>
            <a:r>
              <a:rPr lang="zh-CN" altLang="zh-CN"/>
              <a:t>若需查看</a:t>
            </a:r>
            <a:r>
              <a:rPr lang="en-US" altLang="zh-CN"/>
              <a:t>svn</a:t>
            </a:r>
            <a:r>
              <a:rPr lang="zh-CN" altLang="zh-CN"/>
              <a:t>安装位置，可以用以下命令：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rpm -ql subversion</a:t>
            </a:r>
            <a:endParaRPr lang="zh-CN" altLang="zh-CN">
              <a:solidFill>
                <a:srgbClr val="FF0000"/>
              </a:solidFill>
            </a:endParaRPr>
          </a:p>
          <a:p>
            <a:pPr lvl="0"/>
            <a:r>
              <a:rPr lang="zh-CN" altLang="zh-CN"/>
              <a:t>第二步：创建版本库目录（此仅为目录，为后面创建版本库提供存放位置）</a:t>
            </a:r>
          </a:p>
          <a:p>
            <a:pPr lvl="1"/>
            <a:r>
              <a:rPr lang="zh-CN" altLang="zh-CN"/>
              <a:t>选择在</a:t>
            </a:r>
            <a:r>
              <a:rPr lang="en-US" altLang="zh-CN"/>
              <a:t>var</a:t>
            </a:r>
            <a:r>
              <a:rPr lang="zh-CN" altLang="zh-CN"/>
              <a:t>路径下创建版本库，当前处于根目录下，一次性创建如下：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mkdir /var/svnrepos</a:t>
            </a:r>
            <a:endParaRPr lang="zh-CN" altLang="zh-CN">
              <a:solidFill>
                <a:srgbClr val="FF0000"/>
              </a:solidFill>
            </a:endParaRPr>
          </a:p>
          <a:p>
            <a:pPr lvl="0"/>
            <a:r>
              <a:rPr lang="zh-CN" altLang="zh-CN"/>
              <a:t>第三步：创建</a:t>
            </a:r>
            <a:r>
              <a:rPr lang="en-US" altLang="zh-CN"/>
              <a:t>svn</a:t>
            </a:r>
            <a:r>
              <a:rPr lang="zh-CN" altLang="zh-CN"/>
              <a:t>版本库</a:t>
            </a:r>
          </a:p>
          <a:p>
            <a:pPr lvl="1"/>
            <a:r>
              <a:rPr lang="zh-CN" altLang="zh-CN"/>
              <a:t>在第二步建立的路径基础上，创建版本库，命令如下：</a:t>
            </a:r>
          </a:p>
          <a:p>
            <a:pPr lvl="1"/>
            <a:r>
              <a:rPr lang="en-US" altLang="zh-CN"/>
              <a:t>svnadmin create /var/svnrepos/xxxx</a:t>
            </a:r>
            <a:endParaRPr lang="zh-CN" altLang="zh-CN"/>
          </a:p>
          <a:p>
            <a:pPr lvl="1"/>
            <a:r>
              <a:rPr lang="zh-CN" altLang="zh-CN"/>
              <a:t>（</a:t>
            </a:r>
            <a:r>
              <a:rPr lang="en-US" altLang="zh-CN"/>
              <a:t>xxxx</a:t>
            </a:r>
            <a:r>
              <a:rPr lang="zh-CN" altLang="zh-CN"/>
              <a:t>为你预期的版本库名称，可自定义）</a:t>
            </a:r>
          </a:p>
          <a:p>
            <a:pPr lvl="1"/>
            <a:r>
              <a:rPr lang="zh-CN" altLang="zh-CN"/>
              <a:t>创建成功后，进入</a:t>
            </a:r>
            <a:r>
              <a:rPr lang="en-US" altLang="zh-CN"/>
              <a:t>xxxx</a:t>
            </a:r>
            <a:r>
              <a:rPr lang="zh-CN" altLang="zh-CN"/>
              <a:t>目录下</a:t>
            </a:r>
          </a:p>
          <a:p>
            <a:pPr lvl="1"/>
            <a:r>
              <a:rPr lang="en-US" altLang="zh-CN"/>
              <a:t>cd /var/svnrepos/xxxx</a:t>
            </a:r>
            <a:endParaRPr lang="zh-CN" altLang="zh-CN"/>
          </a:p>
          <a:p>
            <a:pPr lvl="1"/>
            <a:r>
              <a:rPr lang="zh-CN" altLang="zh-CN"/>
              <a:t>进入目</a:t>
            </a:r>
            <a:r>
              <a:rPr lang="zh-CN" altLang="zh-CN" smtClean="0"/>
              <a:t>录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525131" y="233280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b="1" smtClean="0">
                <a:solidFill>
                  <a:srgbClr val="FF0000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1.3</a:t>
            </a:r>
            <a:r>
              <a:rPr lang="en-US" altLang="zh-CN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         </a:t>
            </a:r>
            <a:r>
              <a:rPr lang="zh-CN" altLang="zh-CN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搭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建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svn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服务器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(centos-7)</a:t>
            </a:r>
            <a:endParaRPr lang="zh-CN" altLang="zh-CN" sz="1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70181" y="944894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第四步：配置修改</a:t>
            </a:r>
            <a:endParaRPr lang="zh-CN" altLang="zh-CN" sz="120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进入已经创建好的版本库目录下，也就是前文说创建的</a:t>
            </a: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xxxx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，进入</a:t>
            </a: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conf</a:t>
            </a:r>
            <a:endParaRPr lang="zh-CN" altLang="zh-CN" sz="120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cd /var/svnrepos/xxxx/conf</a:t>
            </a:r>
            <a:endParaRPr lang="zh-CN" altLang="zh-CN" sz="120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conf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目录下，一共存放三份重要的配置文件，如下：</a:t>
            </a:r>
            <a:endParaRPr lang="zh-CN" altLang="zh-CN" sz="120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143000" lvl="2" indent="-2286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1371600" algn="l"/>
              </a:tabLst>
            </a:pP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total 12</a:t>
            </a:r>
            <a:endParaRPr lang="zh-CN" altLang="zh-CN" sz="120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143000" lvl="2" indent="-2286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1371600" algn="l"/>
              </a:tabLst>
            </a:pP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-rw-r--r-- 1 root root 1080 May 2 13:48 authz</a:t>
            </a:r>
            <a:endParaRPr lang="zh-CN" altLang="zh-CN" sz="120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143000" lvl="2" indent="-2286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1371600" algn="l"/>
              </a:tabLst>
            </a:pP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-rw-r--r-- 1 root root 309 May 2 13:48 passwd</a:t>
            </a:r>
            <a:endParaRPr lang="zh-CN" altLang="zh-CN" sz="120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143000" lvl="2" indent="-2286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1371600" algn="l"/>
              </a:tabLst>
            </a:pP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-rw-r--r-- 1 root root 3090 May 2 13:48 svnserve.conf</a:t>
            </a:r>
            <a:endParaRPr lang="zh-CN" altLang="zh-CN" sz="120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authz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：负责账号权限的管理，控制账号是否读写权限</a:t>
            </a:r>
            <a:endParaRPr lang="zh-CN" altLang="zh-CN" sz="120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passwd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：负责账号和密码的用户名单管理</a:t>
            </a:r>
            <a:endParaRPr lang="zh-CN" altLang="zh-CN" sz="120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svnserve.conf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：</a:t>
            </a: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svn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服务器配置文件</a:t>
            </a:r>
            <a:endParaRPr lang="zh-CN" altLang="zh-CN" sz="120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编辑</a:t>
            </a: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authz 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文件（注意：</a:t>
            </a:r>
            <a:r>
              <a:rPr lang="en-US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[/]</a:t>
            </a:r>
            <a:r>
              <a:rPr lang="zh-CN" altLang="zh-CN" sz="120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也是必须的</a:t>
            </a:r>
            <a:r>
              <a:rPr lang="zh-CN" altLang="zh-CN" sz="1200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）</a:t>
            </a:r>
            <a:endParaRPr lang="en-US" altLang="zh-CN" sz="1200" smtClean="0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Helvetica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570181" y="4255709"/>
            <a:ext cx="5549917" cy="1661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lnSpc>
                <a:spcPts val="1800"/>
              </a:lnSpc>
              <a:spcAft>
                <a:spcPts val="0"/>
              </a:spcAft>
              <a:buSzPts val="1000"/>
              <a:tabLst>
                <a:tab pos="457200" algn="l"/>
              </a:tabLst>
            </a:pP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第五步：防火墙开</a:t>
            </a:r>
            <a:r>
              <a:rPr lang="zh-CN" altLang="zh-CN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启</a:t>
            </a:r>
            <a:endParaRPr lang="en-US" altLang="zh-CN" smtClean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lvl="0"/>
            <a:r>
              <a:rPr lang="zh-CN" altLang="en-US" smtClean="0"/>
              <a:t>第</a:t>
            </a:r>
            <a:r>
              <a:rPr lang="zh-CN" altLang="zh-CN" smtClean="0"/>
              <a:t>六</a:t>
            </a:r>
            <a:r>
              <a:rPr lang="zh-CN" altLang="en-US" smtClean="0"/>
              <a:t>步</a:t>
            </a:r>
            <a:r>
              <a:rPr lang="zh-CN" altLang="zh-CN" smtClean="0"/>
              <a:t>：</a:t>
            </a:r>
            <a:r>
              <a:rPr lang="zh-CN" altLang="zh-CN"/>
              <a:t>启动</a:t>
            </a:r>
            <a:r>
              <a:rPr lang="en-US" altLang="zh-CN"/>
              <a:t>svn</a:t>
            </a:r>
            <a:r>
              <a:rPr lang="zh-CN" altLang="zh-CN"/>
              <a:t>服务器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svnserve -d -r /var/svnrepos</a:t>
            </a:r>
            <a:endParaRPr lang="zh-CN" altLang="zh-CN">
              <a:solidFill>
                <a:srgbClr val="FF0000"/>
              </a:solidFill>
            </a:endParaRPr>
          </a:p>
          <a:p>
            <a:pPr lvl="1"/>
            <a:r>
              <a:rPr lang="zh-CN" altLang="zh-CN"/>
              <a:t>启动成功后，可用</a:t>
            </a:r>
            <a:r>
              <a:rPr lang="en-US" altLang="zh-CN"/>
              <a:t>ps -aux</a:t>
            </a:r>
            <a:r>
              <a:rPr lang="zh-CN" altLang="zh-CN"/>
              <a:t>查看服务启动是否成功</a:t>
            </a:r>
          </a:p>
          <a:p>
            <a:pPr lvl="1"/>
            <a:r>
              <a:rPr lang="en-US" altLang="zh-CN">
                <a:solidFill>
                  <a:srgbClr val="FF0000"/>
                </a:solidFill>
              </a:rPr>
              <a:t>ps -ef | grep </a:t>
            </a:r>
            <a:r>
              <a:rPr lang="en-US" altLang="zh-CN" smtClean="0">
                <a:solidFill>
                  <a:srgbClr val="FF0000"/>
                </a:solidFill>
              </a:rPr>
              <a:t>'svnserve‘</a:t>
            </a:r>
            <a:endParaRPr lang="zh-CN" altLang="zh-CN">
              <a:solidFill>
                <a:srgbClr val="FF0000"/>
              </a:solidFill>
            </a:endParaRPr>
          </a:p>
          <a:p>
            <a:pPr marL="342900" lvl="0" indent="-3429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endParaRPr lang="zh-CN" altLang="zh-CN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70181" y="5996863"/>
            <a:ext cx="33137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第七步</a:t>
            </a:r>
            <a:r>
              <a:rPr lang="zh-CN" altLang="zh-CN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：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客户端访问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</a:rPr>
              <a:t>svn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服务器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525131" y="233280"/>
            <a:ext cx="3634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zh-CN" b="1" smtClean="0">
                <a:solidFill>
                  <a:srgbClr val="FF0000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1.3</a:t>
            </a:r>
            <a:r>
              <a:rPr lang="en-US" altLang="zh-CN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         </a:t>
            </a:r>
            <a:r>
              <a:rPr lang="zh-CN" altLang="zh-CN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搭建</a:t>
            </a:r>
            <a:r>
              <a:rPr lang="en-US" altLang="zh-CN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svn</a:t>
            </a:r>
            <a:r>
              <a:rPr lang="zh-CN" altLang="zh-CN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服务器</a:t>
            </a:r>
            <a:r>
              <a:rPr lang="en-US" altLang="zh-CN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(centos-7)</a:t>
            </a:r>
            <a:endParaRPr lang="zh-CN" altLang="zh-CN" sz="1400"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42472" y="1323554"/>
            <a:ext cx="8571346" cy="2908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zh-CN"/>
          </a:p>
          <a:p>
            <a:pPr marL="742950" lvl="1" indent="-28575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问题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：执行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svn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命令：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svn co svn://ip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地址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:3690/xxxx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报错如下</a:t>
            </a:r>
            <a:endParaRPr lang="zh-CN" altLang="zh-CN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143000" lvl="2" indent="-2286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1371600" algn="l"/>
              </a:tabLst>
            </a:pP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这是因为修改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svnserve.conf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时，打开注释时，配置的前面有空格，应该顶格写。修改后即</a:t>
            </a:r>
            <a:r>
              <a:rPr lang="zh-CN" altLang="zh-CN" smtClean="0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可</a:t>
            </a:r>
            <a:endParaRPr lang="en-US" altLang="zh-CN" smtClean="0">
              <a:solidFill>
                <a:srgbClr val="333333"/>
              </a:solidFill>
              <a:latin typeface="Helvetica" panose="020B0604020202020204" pitchFamily="34" charset="0"/>
              <a:ea typeface="宋体" panose="02010600030101010101" pitchFamily="2" charset="-122"/>
              <a:cs typeface="Helvetica" panose="020B0604020202020204" pitchFamily="34" charset="0"/>
            </a:endParaRPr>
          </a:p>
          <a:p>
            <a:pPr lvl="2">
              <a:lnSpc>
                <a:spcPts val="1800"/>
              </a:lnSpc>
              <a:spcAft>
                <a:spcPts val="0"/>
              </a:spcAft>
              <a:buSzPts val="1000"/>
              <a:tabLst>
                <a:tab pos="1371600" algn="l"/>
              </a:tabLst>
            </a:pPr>
            <a:endParaRPr lang="zh-CN" altLang="zh-CN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问题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2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：输入账号密码后，提示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svn: Authorization failed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解决办法</a:t>
            </a:r>
            <a:endParaRPr lang="zh-CN" altLang="zh-CN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143000" lvl="2" indent="-2286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1371600" algn="l"/>
              </a:tabLst>
            </a:pP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把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authz 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文件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 [/] 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改为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 [\] 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试试</a:t>
            </a:r>
            <a:endParaRPr lang="zh-CN" altLang="zh-CN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1" indent="-28575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914400" algn="l"/>
              </a:tabLst>
            </a:pP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通过浏览器访问出现：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( success ( 2 2 ( ) ( edit-pipeline svndiff1 absent-entries commit-revprops depth log-revprops atomic-revprops partial-replay ) ) )</a:t>
            </a:r>
            <a:endParaRPr lang="zh-CN" altLang="zh-CN">
              <a:solidFill>
                <a:srgbClr val="333333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143000" lvl="2" indent="-228600">
              <a:lnSpc>
                <a:spcPts val="1800"/>
              </a:lnSpc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1371600" algn="l"/>
              </a:tabLst>
            </a:pP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你搭建的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SVN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是单纯的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svn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还是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svn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与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apache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的结合呢，如果结合了，可以使用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http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访问，否则，只能通过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svn:// </a:t>
            </a:r>
            <a:r>
              <a:rPr lang="zh-CN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Helvetica" panose="020B0604020202020204" pitchFamily="34" charset="0"/>
              </a:rPr>
              <a:t>方式访问</a:t>
            </a:r>
            <a:r>
              <a:rPr lang="en-US" altLang="zh-CN">
                <a:solidFill>
                  <a:srgbClr val="333333"/>
                </a:solidFill>
                <a:latin typeface="Helvetica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 </a:t>
            </a:r>
            <a:endParaRPr lang="zh-CN" altLang="zh-CN">
              <a:solidFill>
                <a:srgbClr val="333333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3000"/>
    </mc:Choice>
    <mc:Fallback xmlns="">
      <p:transition spd="slow" advClick="0" advTm="300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下载更多PPT模板，请登陆蘑菇创意www.imogu.c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</TotalTime>
  <Words>2417</Words>
  <Application>Microsoft Office PowerPoint</Application>
  <PresentationFormat>宽屏</PresentationFormat>
  <Paragraphs>258</Paragraphs>
  <Slides>35</Slides>
  <Notes>35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9" baseType="lpstr">
      <vt:lpstr>Adobe Gothic Std B</vt:lpstr>
      <vt:lpstr>等线</vt:lpstr>
      <vt:lpstr>等线 Light</vt:lpstr>
      <vt:lpstr>方正综艺简体</vt:lpstr>
      <vt:lpstr>宋体</vt:lpstr>
      <vt:lpstr>微软雅黑</vt:lpstr>
      <vt:lpstr>微软雅黑</vt:lpstr>
      <vt:lpstr>微软雅黑 Light</vt:lpstr>
      <vt:lpstr>造字工房悦黑体验版常规体</vt:lpstr>
      <vt:lpstr>Arial</vt:lpstr>
      <vt:lpstr>Helvetica</vt:lpstr>
      <vt:lpstr>Impact</vt:lpstr>
      <vt:lpstr>Symbol</vt:lpstr>
      <vt:lpstr>下载更多PPT模板，请登陆蘑菇创意www.imogu.cn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蓝黄商务科技计划求职招聘培训PPT模板</dc:title>
  <dc:creator>Whishile.King&amp;Ethan</dc:creator>
  <cp:lastModifiedBy>Administrator</cp:lastModifiedBy>
  <cp:revision>64</cp:revision>
  <dcterms:created xsi:type="dcterms:W3CDTF">2017-09-26T01:33:00Z</dcterms:created>
  <dcterms:modified xsi:type="dcterms:W3CDTF">2020-03-18T02:55:52Z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